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4" r:id="rId3"/>
    <p:sldId id="305" r:id="rId4"/>
    <p:sldId id="308" r:id="rId5"/>
    <p:sldId id="306" r:id="rId6"/>
    <p:sldId id="307" r:id="rId7"/>
    <p:sldId id="309" r:id="rId8"/>
    <p:sldId id="310" r:id="rId9"/>
    <p:sldId id="302" r:id="rId10"/>
    <p:sldId id="303" r:id="rId11"/>
    <p:sldId id="257" r:id="rId12"/>
    <p:sldId id="258" r:id="rId13"/>
    <p:sldId id="259" r:id="rId14"/>
    <p:sldId id="260" r:id="rId15"/>
    <p:sldId id="261" r:id="rId16"/>
    <p:sldId id="264" r:id="rId17"/>
    <p:sldId id="262" r:id="rId18"/>
    <p:sldId id="263" r:id="rId19"/>
    <p:sldId id="265" r:id="rId20"/>
    <p:sldId id="266" r:id="rId21"/>
    <p:sldId id="271" r:id="rId22"/>
    <p:sldId id="268" r:id="rId23"/>
    <p:sldId id="269" r:id="rId24"/>
    <p:sldId id="270" r:id="rId25"/>
    <p:sldId id="272" r:id="rId26"/>
    <p:sldId id="273" r:id="rId27"/>
    <p:sldId id="274" r:id="rId28"/>
    <p:sldId id="283" r:id="rId29"/>
    <p:sldId id="284" r:id="rId30"/>
    <p:sldId id="277" r:id="rId31"/>
    <p:sldId id="275" r:id="rId32"/>
    <p:sldId id="282" r:id="rId33"/>
    <p:sldId id="278" r:id="rId34"/>
    <p:sldId id="280" r:id="rId35"/>
    <p:sldId id="276" r:id="rId36"/>
    <p:sldId id="279" r:id="rId37"/>
    <p:sldId id="281" r:id="rId38"/>
    <p:sldId id="285" r:id="rId39"/>
    <p:sldId id="286" r:id="rId40"/>
    <p:sldId id="288" r:id="rId41"/>
    <p:sldId id="287" r:id="rId42"/>
    <p:sldId id="289" r:id="rId43"/>
    <p:sldId id="311" r:id="rId44"/>
    <p:sldId id="290" r:id="rId45"/>
    <p:sldId id="312" r:id="rId46"/>
    <p:sldId id="291" r:id="rId47"/>
    <p:sldId id="292" r:id="rId48"/>
    <p:sldId id="293" r:id="rId49"/>
    <p:sldId id="294" r:id="rId50"/>
    <p:sldId id="295" r:id="rId51"/>
    <p:sldId id="313" r:id="rId52"/>
    <p:sldId id="296" r:id="rId53"/>
    <p:sldId id="297" r:id="rId54"/>
    <p:sldId id="314" r:id="rId55"/>
    <p:sldId id="315" r:id="rId56"/>
    <p:sldId id="300" r:id="rId57"/>
    <p:sldId id="301" r:id="rId58"/>
    <p:sldId id="298" r:id="rId59"/>
    <p:sldId id="299" r:id="rId6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F401-6DAB-4818-A3A1-598D394E87B5}" type="datetimeFigureOut">
              <a:rPr lang="pl-PL" smtClean="0"/>
              <a:pPr/>
              <a:t>2014-10-12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E3CF-FCE9-4DB8-9529-0C3883381E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F401-6DAB-4818-A3A1-598D394E87B5}" type="datetimeFigureOut">
              <a:rPr lang="pl-PL" smtClean="0"/>
              <a:pPr/>
              <a:t>2014-10-12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E3CF-FCE9-4DB8-9529-0C3883381E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F401-6DAB-4818-A3A1-598D394E87B5}" type="datetimeFigureOut">
              <a:rPr lang="pl-PL" smtClean="0"/>
              <a:pPr/>
              <a:t>2014-10-12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E3CF-FCE9-4DB8-9529-0C3883381E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F401-6DAB-4818-A3A1-598D394E87B5}" type="datetimeFigureOut">
              <a:rPr lang="pl-PL" smtClean="0"/>
              <a:pPr/>
              <a:t>2014-10-12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E3CF-FCE9-4DB8-9529-0C3883381E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F401-6DAB-4818-A3A1-598D394E87B5}" type="datetimeFigureOut">
              <a:rPr lang="pl-PL" smtClean="0"/>
              <a:pPr/>
              <a:t>2014-10-12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E3CF-FCE9-4DB8-9529-0C3883381E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F401-6DAB-4818-A3A1-598D394E87B5}" type="datetimeFigureOut">
              <a:rPr lang="pl-PL" smtClean="0"/>
              <a:pPr/>
              <a:t>2014-10-12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E3CF-FCE9-4DB8-9529-0C3883381E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F401-6DAB-4818-A3A1-598D394E87B5}" type="datetimeFigureOut">
              <a:rPr lang="pl-PL" smtClean="0"/>
              <a:pPr/>
              <a:t>2014-10-12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E3CF-FCE9-4DB8-9529-0C3883381E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F401-6DAB-4818-A3A1-598D394E87B5}" type="datetimeFigureOut">
              <a:rPr lang="pl-PL" smtClean="0"/>
              <a:pPr/>
              <a:t>2014-10-12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E3CF-FCE9-4DB8-9529-0C3883381E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F401-6DAB-4818-A3A1-598D394E87B5}" type="datetimeFigureOut">
              <a:rPr lang="pl-PL" smtClean="0"/>
              <a:pPr/>
              <a:t>2014-10-12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E3CF-FCE9-4DB8-9529-0C3883381E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F401-6DAB-4818-A3A1-598D394E87B5}" type="datetimeFigureOut">
              <a:rPr lang="pl-PL" smtClean="0"/>
              <a:pPr/>
              <a:t>2014-10-12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E3CF-FCE9-4DB8-9529-0C3883381E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F401-6DAB-4818-A3A1-598D394E87B5}" type="datetimeFigureOut">
              <a:rPr lang="pl-PL" smtClean="0"/>
              <a:pPr/>
              <a:t>2014-10-12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E3CF-FCE9-4DB8-9529-0C3883381E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F401-6DAB-4818-A3A1-598D394E87B5}" type="datetimeFigureOut">
              <a:rPr lang="pl-PL" smtClean="0"/>
              <a:pPr/>
              <a:t>2014-10-12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0E3CF-FCE9-4DB8-9529-0C3883381EC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pl-PL" sz="9600" dirty="0" smtClean="0">
                <a:solidFill>
                  <a:schemeClr val="bg1"/>
                </a:solidFill>
              </a:rPr>
              <a:t>ŚWIĘTE</a:t>
            </a:r>
            <a:br>
              <a:rPr lang="pl-PL" sz="9600" dirty="0" smtClean="0">
                <a:solidFill>
                  <a:schemeClr val="bg1"/>
                </a:solidFill>
              </a:rPr>
            </a:br>
            <a:r>
              <a:rPr lang="pl-PL" sz="9600" dirty="0" smtClean="0">
                <a:solidFill>
                  <a:schemeClr val="bg1"/>
                </a:solidFill>
              </a:rPr>
              <a:t>TRIDUUM PASCHALNE</a:t>
            </a:r>
            <a:endParaRPr lang="pl-PL" sz="9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/>
          </a:bodyPr>
          <a:lstStyle/>
          <a:p>
            <a:r>
              <a:rPr lang="pl-PL" sz="9600" dirty="0" smtClean="0">
                <a:solidFill>
                  <a:schemeClr val="bg1"/>
                </a:solidFill>
              </a:rPr>
              <a:t>TRIDUUM PASCHALNE</a:t>
            </a:r>
            <a:endParaRPr lang="pl-PL" sz="9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pl-PL" sz="6000" dirty="0" smtClean="0">
                <a:solidFill>
                  <a:schemeClr val="bg1"/>
                </a:solidFill>
              </a:rPr>
              <a:t> </a:t>
            </a:r>
            <a:r>
              <a:rPr lang="pl-PL" sz="6000" dirty="0">
                <a:solidFill>
                  <a:schemeClr val="bg1"/>
                </a:solidFill>
              </a:rPr>
              <a:t>  </a:t>
            </a:r>
            <a:r>
              <a:rPr lang="pl-PL" sz="6000" dirty="0" smtClean="0">
                <a:solidFill>
                  <a:schemeClr val="bg1"/>
                </a:solidFill>
              </a:rPr>
              <a:t>Z JĘZYKA ŁACIŃSKIEGO</a:t>
            </a:r>
            <a:br>
              <a:rPr lang="pl-PL" sz="6000" dirty="0" smtClean="0">
                <a:solidFill>
                  <a:schemeClr val="bg1"/>
                </a:solidFill>
              </a:rPr>
            </a:br>
            <a:r>
              <a:rPr lang="pl-PL" sz="6000" i="1" dirty="0" err="1" smtClean="0">
                <a:solidFill>
                  <a:schemeClr val="bg1"/>
                </a:solidFill>
              </a:rPr>
              <a:t>triduum</a:t>
            </a:r>
            <a:r>
              <a:rPr lang="pl-PL" sz="6000" dirty="0" smtClean="0">
                <a:solidFill>
                  <a:schemeClr val="bg1"/>
                </a:solidFill>
              </a:rPr>
              <a:t> – Trzy Dni</a:t>
            </a:r>
            <a:r>
              <a:rPr lang="pl-PL" sz="4000" dirty="0" smtClean="0">
                <a:solidFill>
                  <a:schemeClr val="bg1"/>
                </a:solidFill>
              </a:rPr>
              <a:t/>
            </a:r>
            <a:br>
              <a:rPr lang="pl-PL" sz="4000" dirty="0" smtClean="0">
                <a:solidFill>
                  <a:schemeClr val="bg1"/>
                </a:solidFill>
              </a:rPr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b="1" dirty="0" smtClean="0">
                <a:solidFill>
                  <a:schemeClr val="bg1"/>
                </a:solidFill>
              </a:rPr>
              <a:t>jest to najważniejsze wydarzenie </a:t>
            </a:r>
            <a:br>
              <a:rPr lang="pl-PL" b="1" dirty="0" smtClean="0">
                <a:solidFill>
                  <a:schemeClr val="bg1"/>
                </a:solidFill>
              </a:rPr>
            </a:br>
            <a:r>
              <a:rPr lang="pl-PL" b="1" dirty="0" smtClean="0">
                <a:solidFill>
                  <a:schemeClr val="bg1"/>
                </a:solidFill>
              </a:rPr>
              <a:t>w roku liturgicznym katolików, którego istotą jest celebracja </a:t>
            </a:r>
            <a:br>
              <a:rPr lang="pl-PL" b="1" dirty="0" smtClean="0">
                <a:solidFill>
                  <a:schemeClr val="bg1"/>
                </a:solidFill>
              </a:rPr>
            </a:br>
            <a:r>
              <a:rPr lang="pl-PL" b="1" dirty="0" smtClean="0">
                <a:solidFill>
                  <a:schemeClr val="bg1"/>
                </a:solidFill>
              </a:rPr>
              <a:t>Męki, Śmierci i Zmartwychwstania Chrystusa. 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Rozpoczyna się wieczorną Mszą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w Wielki Czwartek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 (Msza Wieczerzy Pańskiej),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kończy zaś drugimi nieszporami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po południu Niedzieli Wielkanocnej.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lang="pl-PL" sz="9600" dirty="0" smtClean="0">
                <a:solidFill>
                  <a:schemeClr val="bg1"/>
                </a:solidFill>
              </a:rPr>
              <a:t>WIELKI CZWARTEK</a:t>
            </a:r>
            <a:endParaRPr lang="pl-PL" sz="9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544616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W tym dniu sprawowana jest rano </a:t>
            </a:r>
            <a:r>
              <a:rPr lang="pl-PL" b="1" dirty="0" smtClean="0">
                <a:solidFill>
                  <a:schemeClr val="bg1"/>
                </a:solidFill>
              </a:rPr>
              <a:t>tylko jedna ofiara eucharystyczna</a:t>
            </a:r>
            <a:r>
              <a:rPr lang="pl-PL" dirty="0" smtClean="0">
                <a:solidFill>
                  <a:schemeClr val="bg1"/>
                </a:solidFill>
              </a:rPr>
              <a:t>, Msza Krzyżma świętego, celebrowana </a:t>
            </a:r>
            <a:r>
              <a:rPr lang="pl-PL" b="1" dirty="0" smtClean="0">
                <a:solidFill>
                  <a:schemeClr val="bg1"/>
                </a:solidFill>
              </a:rPr>
              <a:t>w kościele katedralnym </a:t>
            </a:r>
            <a:r>
              <a:rPr lang="pl-PL" dirty="0" smtClean="0">
                <a:solidFill>
                  <a:schemeClr val="bg1"/>
                </a:solidFill>
              </a:rPr>
              <a:t>przez biskupa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i prezbiterów danej diecezji.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sz="3200" dirty="0" smtClean="0">
                <a:solidFill>
                  <a:schemeClr val="bg1"/>
                </a:solidFill>
              </a:rPr>
              <a:t/>
            </a:r>
            <a:br>
              <a:rPr lang="pl-PL" sz="3200" dirty="0" smtClean="0">
                <a:solidFill>
                  <a:schemeClr val="bg1"/>
                </a:solidFill>
              </a:rPr>
            </a:br>
            <a:r>
              <a:rPr lang="pl-PL" sz="3200" dirty="0" smtClean="0">
                <a:solidFill>
                  <a:schemeClr val="bg1"/>
                </a:solidFill>
              </a:rPr>
              <a:t/>
            </a:r>
            <a:br>
              <a:rPr lang="pl-PL" sz="3200" dirty="0" smtClean="0">
                <a:solidFill>
                  <a:schemeClr val="bg1"/>
                </a:solidFill>
              </a:rPr>
            </a:br>
            <a:endParaRPr lang="pl-PL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foto.recenzja.pl/foty/katedra_w_gnieznie-98-7676532e3e3eaf017b103edff341565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0648"/>
            <a:ext cx="4752528" cy="6340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Podczas tej mszy świętej biskup błogosławi oleje chorych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 i katechumenów oraz konsekruje święte krzyżmo. Kapłani zabierają nowe oleje do swoich parafii, stare zaś się spala. Msza Krzyżma kończy okres Wielkiego Postu.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sddrohiczyn.pl/userfiles/4/Image/2007-2008/msza%20krzyzma/olej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430454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r>
              <a:rPr lang="pl-PL" sz="5400" dirty="0" smtClean="0">
                <a:solidFill>
                  <a:schemeClr val="bg1"/>
                </a:solidFill>
              </a:rPr>
              <a:t>Wieczorem odprawia </a:t>
            </a:r>
            <a:br>
              <a:rPr lang="pl-PL" sz="5400" dirty="0" smtClean="0">
                <a:solidFill>
                  <a:schemeClr val="bg1"/>
                </a:solidFill>
              </a:rPr>
            </a:br>
            <a:r>
              <a:rPr lang="pl-PL" sz="5400" dirty="0" smtClean="0">
                <a:solidFill>
                  <a:schemeClr val="bg1"/>
                </a:solidFill>
              </a:rPr>
              <a:t>się uroczystą </a:t>
            </a:r>
            <a:br>
              <a:rPr lang="pl-PL" sz="5400" dirty="0" smtClean="0">
                <a:solidFill>
                  <a:schemeClr val="bg1"/>
                </a:solidFill>
              </a:rPr>
            </a:br>
            <a:r>
              <a:rPr lang="pl-PL" sz="5400" b="1" dirty="0" smtClean="0">
                <a:solidFill>
                  <a:schemeClr val="bg1"/>
                </a:solidFill>
              </a:rPr>
              <a:t>Mszę Wieczerzy Pańskiej</a:t>
            </a:r>
            <a:r>
              <a:rPr lang="pl-PL" sz="5400" dirty="0" smtClean="0">
                <a:solidFill>
                  <a:schemeClr val="bg1"/>
                </a:solidFill>
              </a:rPr>
              <a:t>, która rozpoczyna </a:t>
            </a:r>
            <a:r>
              <a:rPr lang="pl-PL" sz="5400" i="1" dirty="0" smtClean="0">
                <a:solidFill>
                  <a:schemeClr val="bg1"/>
                </a:solidFill>
              </a:rPr>
              <a:t>Święte </a:t>
            </a:r>
            <a:r>
              <a:rPr lang="pl-PL" sz="5400" i="1" dirty="0" err="1" smtClean="0">
                <a:solidFill>
                  <a:schemeClr val="bg1"/>
                </a:solidFill>
              </a:rPr>
              <a:t>Triduum</a:t>
            </a:r>
            <a:r>
              <a:rPr lang="pl-PL" sz="5400" i="1" dirty="0" smtClean="0">
                <a:solidFill>
                  <a:schemeClr val="bg1"/>
                </a:solidFill>
              </a:rPr>
              <a:t> Paschalne</a:t>
            </a:r>
            <a:r>
              <a:rPr lang="pl-PL" sz="5400" dirty="0" smtClean="0">
                <a:solidFill>
                  <a:schemeClr val="bg1"/>
                </a:solidFill>
              </a:rPr>
              <a:t>. </a:t>
            </a:r>
            <a:endParaRPr lang="pl-PL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pl-PL" sz="9600" dirty="0" smtClean="0">
                <a:solidFill>
                  <a:schemeClr val="bg1"/>
                </a:solidFill>
              </a:rPr>
              <a:t>NIEDZIELA PALMOWA</a:t>
            </a:r>
            <a:endParaRPr lang="pl-PL" sz="9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lang="pl-PL" sz="3600" dirty="0" smtClean="0">
                <a:solidFill>
                  <a:schemeClr val="bg1"/>
                </a:solidFill>
              </a:rPr>
              <a:t>Jest ona sprawowana na pamiątkę Ostatniej Wieczerzy, podczas której Chrystus ofiarował Bogu Ojcu pod postaciami chleba i wina Swoje Ciało</a:t>
            </a:r>
            <a:br>
              <a:rPr lang="pl-PL" sz="3600" dirty="0" smtClean="0">
                <a:solidFill>
                  <a:schemeClr val="bg1"/>
                </a:solidFill>
              </a:rPr>
            </a:br>
            <a:r>
              <a:rPr lang="pl-PL" sz="3600" dirty="0" smtClean="0">
                <a:solidFill>
                  <a:schemeClr val="bg1"/>
                </a:solidFill>
              </a:rPr>
              <a:t> i Swoją Krew, a następnie dał Apostołom do spożycia oraz nakazał im, </a:t>
            </a:r>
            <a:br>
              <a:rPr lang="pl-PL" sz="3600" dirty="0" smtClean="0">
                <a:solidFill>
                  <a:schemeClr val="bg1"/>
                </a:solidFill>
              </a:rPr>
            </a:br>
            <a:r>
              <a:rPr lang="pl-PL" sz="3600" dirty="0" smtClean="0">
                <a:solidFill>
                  <a:schemeClr val="bg1"/>
                </a:solidFill>
              </a:rPr>
              <a:t>by czynili to na Jego pamiątkę. </a:t>
            </a:r>
            <a:r>
              <a:rPr lang="pl-PL" sz="4800" dirty="0" smtClean="0"/>
              <a:t/>
            </a:r>
            <a:br>
              <a:rPr lang="pl-PL" sz="4800" dirty="0" smtClean="0"/>
            </a:b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pl-PL" sz="5400" dirty="0" smtClean="0">
                <a:solidFill>
                  <a:schemeClr val="bg1"/>
                </a:solidFill>
              </a:rPr>
              <a:t>Podczas tego wydarzenia, Pan Jezus ustanowił dwa sakramenty święte - </a:t>
            </a:r>
            <a:r>
              <a:rPr lang="pl-PL" sz="5400" b="1" dirty="0" smtClean="0">
                <a:solidFill>
                  <a:schemeClr val="bg1"/>
                </a:solidFill>
              </a:rPr>
              <a:t>Kapłaństwo i Eucharystię</a:t>
            </a:r>
            <a:r>
              <a:rPr lang="pl-PL" sz="5400" dirty="0" smtClean="0">
                <a:solidFill>
                  <a:schemeClr val="bg1"/>
                </a:solidFill>
              </a:rPr>
              <a:t>.</a:t>
            </a:r>
            <a:endParaRPr lang="pl-PL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leonardodavinci.pl/images/patron/ostatnia_wieczerza_ma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7780955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pl-PL" sz="6600" dirty="0" smtClean="0">
                <a:solidFill>
                  <a:schemeClr val="bg1"/>
                </a:solidFill>
              </a:rPr>
              <a:t>Kapłani sprawują mszę w białych lub złotych ornatach</a:t>
            </a:r>
            <a:endParaRPr lang="pl-PL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antoni-reda.pl/wp/wp-content/uploads/2010/04/Image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4704"/>
            <a:ext cx="7812954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Po procesyjnym wejściu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i obrzędach wstępnych,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śpiewa się hymn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b="1" dirty="0" smtClean="0">
                <a:solidFill>
                  <a:schemeClr val="bg1"/>
                </a:solidFill>
              </a:rPr>
              <a:t>Chwała na wysokości</a:t>
            </a:r>
            <a:r>
              <a:rPr lang="pl-PL" dirty="0" smtClean="0">
                <a:solidFill>
                  <a:schemeClr val="bg1"/>
                </a:solidFill>
              </a:rPr>
              <a:t>,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podczas którego uderza się we wszystkie dzwony w kościele. 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Po zakończeniu hymnu milkną dzwony oraz organy aż do hymnu "Chwała na Wysokościach" śpiewanym podczas Wigilii Paschalnej. Drewniane kołatki zastępują dotychczas używane dzwonki i gong.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t2.gstatic.com/images?q=tbn:ANd9GcSSAoXX3285mlu4RaSWozAUeWmRi318m78JX8lYTRfgQjoIjwfo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20688"/>
            <a:ext cx="7056784" cy="55528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r>
              <a:rPr lang="pl-PL" sz="8800" dirty="0" smtClean="0">
                <a:solidFill>
                  <a:schemeClr val="bg1"/>
                </a:solidFill>
              </a:rPr>
              <a:t>LITURGIA SŁOWA</a:t>
            </a:r>
            <a:br>
              <a:rPr lang="pl-PL" sz="8800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(</a:t>
            </a:r>
            <a:r>
              <a:rPr lang="pl-PL" dirty="0" err="1" smtClean="0">
                <a:solidFill>
                  <a:schemeClr val="bg1"/>
                </a:solidFill>
              </a:rPr>
              <a:t>Wj</a:t>
            </a:r>
            <a:r>
              <a:rPr lang="pl-PL" dirty="0" smtClean="0">
                <a:solidFill>
                  <a:schemeClr val="bg1"/>
                </a:solidFill>
              </a:rPr>
              <a:t> 12,1-8.11-14)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(l Kor 11,23-26)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t2.gstatic.com/images?q=tbn:ANd9GcQw12NLXzKs09Sy_1-vA6_G2Ypmdl7n77QFCP3ps4UZQwPOzaf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3" y="476672"/>
            <a:ext cx="7135881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r>
              <a:rPr lang="pl-PL" sz="6000" dirty="0" smtClean="0">
                <a:solidFill>
                  <a:schemeClr val="bg1"/>
                </a:solidFill>
              </a:rPr>
              <a:t>USTANOWIONE NA PAMIĄTKĘ PRZYBYCIA PANA JEZUSA</a:t>
            </a:r>
            <a:br>
              <a:rPr lang="pl-PL" sz="6000" dirty="0" smtClean="0">
                <a:solidFill>
                  <a:schemeClr val="bg1"/>
                </a:solidFill>
              </a:rPr>
            </a:br>
            <a:r>
              <a:rPr lang="pl-PL" sz="6000" dirty="0" smtClean="0">
                <a:solidFill>
                  <a:schemeClr val="bg1"/>
                </a:solidFill>
              </a:rPr>
              <a:t> DO JEROZOLIMY</a:t>
            </a:r>
            <a:endParaRPr lang="pl-PL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pl-PL" sz="8800" dirty="0" smtClean="0">
                <a:solidFill>
                  <a:schemeClr val="bg1"/>
                </a:solidFill>
              </a:rPr>
              <a:t>SAKRAMENT KAPAŁAŃSTWA</a:t>
            </a:r>
            <a:endParaRPr lang="pl-PL" sz="8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Po homilii odbywa  się obrzęd umywania nóg. Kapłan zdejmuje ornat i podchodzi do 12 wybranych mężczyzn, którym polewa wodą stopy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r>
              <a:rPr lang="pl-PL" sz="4800" dirty="0" smtClean="0">
                <a:solidFill>
                  <a:schemeClr val="bg1"/>
                </a:solidFill>
              </a:rPr>
              <a:t>„Dałem wam bowiem przykład, abyście i wy tak czynili, </a:t>
            </a:r>
            <a:br>
              <a:rPr lang="pl-PL" sz="4800" dirty="0" smtClean="0">
                <a:solidFill>
                  <a:schemeClr val="bg1"/>
                </a:solidFill>
              </a:rPr>
            </a:br>
            <a:r>
              <a:rPr lang="pl-PL" sz="4800" dirty="0" smtClean="0">
                <a:solidFill>
                  <a:schemeClr val="bg1"/>
                </a:solidFill>
              </a:rPr>
              <a:t>jak Ja wam uczyniłem" </a:t>
            </a:r>
            <a:br>
              <a:rPr lang="pl-PL" sz="4800" dirty="0" smtClean="0">
                <a:solidFill>
                  <a:schemeClr val="bg1"/>
                </a:solidFill>
              </a:rPr>
            </a:br>
            <a:r>
              <a:rPr lang="pl-PL" sz="4800" dirty="0" smtClean="0">
                <a:solidFill>
                  <a:schemeClr val="bg1"/>
                </a:solidFill>
              </a:rPr>
              <a:t>(J 13,15). </a:t>
            </a:r>
            <a:endParaRPr lang="pl-PL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Obmycie nóg - W Wielki Czwartek po liturgii słowa podczas mszy Wieczerzy Pańskiej następuje obrzęd obmycia nóg dwunastu chłopcom lub dojrzałym mężczyznom. Odziany na biało kapłan polewa wodą ich stopy i ociera je ręcznikiem, a następnie całuj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692696"/>
            <a:ext cx="7944459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Obmycie nóg - W Wielki Czwartek po liturgii słowa podczas mszy Wieczerzy Pańskiej następuje obrzęd obmycia nóg dwunastu chłopcom lub dojrzałym mężczyznom. Odziany na biało kapłan polewa wodą ich stopy i ociera je ręcznikiem, a następnie całuj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7704856" cy="5765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t3.gstatic.com/images?q=tbn:ANd9GcSIG3X_EUFiI9KQFAAMGmezwXUCTRqAGb8gGovbIdrtLbWNVso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548680"/>
            <a:ext cx="8007443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t1.gstatic.com/images?q=tbn:ANd9GcTOIHaaUu1QSlGIHE9urvzJW-WOQi3VvrKS4R5C-0wCo7853P7n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7"/>
            <a:ext cx="7632848" cy="50793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r>
              <a:rPr lang="pl-PL" sz="8000" dirty="0" smtClean="0">
                <a:solidFill>
                  <a:schemeClr val="bg1"/>
                </a:solidFill>
              </a:rPr>
              <a:t>LITURGIA EUCHARYSTYCZNA WIELKIEGO </a:t>
            </a:r>
            <a:br>
              <a:rPr lang="pl-PL" sz="8000" dirty="0" smtClean="0">
                <a:solidFill>
                  <a:schemeClr val="bg1"/>
                </a:solidFill>
              </a:rPr>
            </a:br>
            <a:r>
              <a:rPr lang="pl-PL" sz="8000" dirty="0" smtClean="0">
                <a:solidFill>
                  <a:schemeClr val="bg1"/>
                </a:solidFill>
              </a:rPr>
              <a:t>CZWARTKU</a:t>
            </a:r>
            <a:endParaRPr lang="pl-PL" sz="8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Upamiętnia moment ustanowienia Najświętszego Sakramentu — przeistoczenia chleba i wina w Ciało i Krew Chrystusa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chemeClr val="bg1"/>
                </a:solidFill>
              </a:rPr>
              <a:t>Ewangelia według św. Łukasza tak opisuje </a:t>
            </a:r>
            <a:br>
              <a:rPr lang="pl-PL" sz="3200" dirty="0" smtClean="0">
                <a:solidFill>
                  <a:schemeClr val="bg1"/>
                </a:solidFill>
              </a:rPr>
            </a:br>
            <a:r>
              <a:rPr lang="pl-PL" sz="3200" dirty="0" smtClean="0">
                <a:solidFill>
                  <a:schemeClr val="bg1"/>
                </a:solidFill>
              </a:rPr>
              <a:t>owo wydarzenie:</a:t>
            </a:r>
            <a:br>
              <a:rPr lang="pl-PL" sz="3200" dirty="0" smtClean="0">
                <a:solidFill>
                  <a:schemeClr val="bg1"/>
                </a:solidFill>
              </a:rPr>
            </a:br>
            <a:r>
              <a:rPr lang="pl-PL" sz="3200" b="1" i="1" dirty="0" smtClean="0">
                <a:solidFill>
                  <a:schemeClr val="bg1"/>
                </a:solidFill>
              </a:rPr>
              <a:t> „Następnie wziął chleb, odmówiwszy dziękczynienie połamał go i podał mówiąc: «To jest Ciało moje, które za was będzie wydane: to czyńcie na moją pamiątkę!" Tak samo i kielich po wieczerzy, mówiąc: «Ten kielich to Nowe Przymierze we Krwi mojej, która za was będzie wylana»"</a:t>
            </a:r>
            <a:r>
              <a:rPr lang="pl-PL" sz="3200" dirty="0" smtClean="0">
                <a:solidFill>
                  <a:schemeClr val="bg1"/>
                </a:solidFill>
              </a:rPr>
              <a:t> (</a:t>
            </a:r>
            <a:r>
              <a:rPr lang="pl-PL" sz="3200" dirty="0" err="1" smtClean="0">
                <a:solidFill>
                  <a:schemeClr val="bg1"/>
                </a:solidFill>
              </a:rPr>
              <a:t>Łk</a:t>
            </a:r>
            <a:r>
              <a:rPr lang="pl-PL" sz="3200" dirty="0" smtClean="0">
                <a:solidFill>
                  <a:schemeClr val="bg1"/>
                </a:solidFill>
              </a:rPr>
              <a:t> 22,19-20)</a:t>
            </a:r>
            <a:endParaRPr lang="pl-PL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776864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t1.gstatic.com/images?q=tbn:ANd9GcQOJzsnN4d2xKtM6W95rP760smnIlGIOjJXncEs2e2RqfF-zAk1W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7704856" cy="577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pl-PL" sz="4800" dirty="0" smtClean="0">
                <a:solidFill>
                  <a:schemeClr val="bg1"/>
                </a:solidFill>
              </a:rPr>
              <a:t>Po uroczystej komunii świętej wiernych Najświętszy Sakrament zostaje przeniesiony do specjalnie przygotowanego tzw. kaplicy adoracji</a:t>
            </a:r>
            <a:endParaRPr lang="pl-PL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Polska tradycja religijna nazywa omawianą </a:t>
            </a:r>
            <a:r>
              <a:rPr lang="pl-PL" b="1" dirty="0" smtClean="0">
                <a:solidFill>
                  <a:schemeClr val="bg1"/>
                </a:solidFill>
              </a:rPr>
              <a:t>ceremonię przeniesieniem do ciemnicy</a:t>
            </a:r>
            <a:r>
              <a:rPr lang="pl-PL" dirty="0" smtClean="0">
                <a:solidFill>
                  <a:schemeClr val="bg1"/>
                </a:solidFill>
              </a:rPr>
              <a:t>, symbolizującej trudny czas Chrystusowej modlitwy w Ogrójcu, a przede wszystkim zniewagi doznawane podczas przesłuchania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ekai.pl/resize/351x234/zdjecia/1._Ciemnica_w_kolegiacie_pw._w._Mateusza_w_Nowym_Stawie__na_uawach_fot._Pawe_Pazi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19"/>
            <a:ext cx="7776864" cy="5229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lang="pl-PL" sz="5400" dirty="0" smtClean="0">
                <a:solidFill>
                  <a:schemeClr val="bg1"/>
                </a:solidFill>
              </a:rPr>
              <a:t>Gaśnie wieczna lampka, płonąca przez cały rok</a:t>
            </a:r>
            <a:br>
              <a:rPr lang="pl-PL" sz="5400" dirty="0" smtClean="0">
                <a:solidFill>
                  <a:schemeClr val="bg1"/>
                </a:solidFill>
              </a:rPr>
            </a:br>
            <a:r>
              <a:rPr lang="pl-PL" sz="5400" dirty="0" smtClean="0">
                <a:solidFill>
                  <a:schemeClr val="bg1"/>
                </a:solidFill>
              </a:rPr>
              <a:t> przy tabernakulum</a:t>
            </a:r>
            <a:endParaRPr lang="pl-PL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www.dpswielkawies.pl/custom/wieczna%20lamp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7488832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pl-PL" sz="5400" dirty="0" smtClean="0">
                <a:solidFill>
                  <a:schemeClr val="bg1"/>
                </a:solidFill>
              </a:rPr>
              <a:t>Na znak osamotnienia Chrystusa, opuszczonego przez najbliższych, z ołtarza zdejmuje się obrusy. </a:t>
            </a:r>
            <a:endParaRPr lang="pl-PL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/>
          </a:bodyPr>
          <a:lstStyle/>
          <a:p>
            <a:r>
              <a:rPr lang="pl-PL" sz="7200" dirty="0" smtClean="0">
                <a:solidFill>
                  <a:schemeClr val="bg1"/>
                </a:solidFill>
              </a:rPr>
              <a:t>Wchodzimy w czas Bożej męki...</a:t>
            </a:r>
            <a:endParaRPr lang="pl-PL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http://adonai.pl/modlitwy/graph/tajemnica_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8640"/>
            <a:ext cx="4752528" cy="6290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rmAutofit/>
          </a:bodyPr>
          <a:lstStyle/>
          <a:p>
            <a:r>
              <a:rPr lang="pl-PL" sz="9600" dirty="0" smtClean="0">
                <a:solidFill>
                  <a:schemeClr val="bg1"/>
                </a:solidFill>
              </a:rPr>
              <a:t>WIELKI PIĄTEK</a:t>
            </a:r>
            <a:endParaRPr lang="pl-PL" sz="9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5962674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TEGO DNIA WIERNI PRZYNOSZĄ DO KOŚCIOŁA PALEMKI JAKO SYMBOL ODRADZAJĄCEGO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SIĘ ŻYCIA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r>
              <a:rPr lang="pl-PL" sz="4800" dirty="0">
                <a:solidFill>
                  <a:schemeClr val="bg1"/>
                </a:solidFill>
              </a:rPr>
              <a:t>N</a:t>
            </a:r>
            <a:r>
              <a:rPr lang="pl-PL" sz="4800" dirty="0" smtClean="0">
                <a:solidFill>
                  <a:schemeClr val="bg1"/>
                </a:solidFill>
              </a:rPr>
              <a:t>ie sprawuje się Eucharystii.</a:t>
            </a:r>
            <a:br>
              <a:rPr lang="pl-PL" sz="4800" dirty="0" smtClean="0">
                <a:solidFill>
                  <a:schemeClr val="bg1"/>
                </a:solidFill>
              </a:rPr>
            </a:br>
            <a:r>
              <a:rPr lang="pl-PL" sz="4800" dirty="0" smtClean="0">
                <a:solidFill>
                  <a:schemeClr val="bg1"/>
                </a:solidFill>
              </a:rPr>
              <a:t> W kościołach trwa spowiedź, adoruje się Pana Jezusa </a:t>
            </a:r>
            <a:br>
              <a:rPr lang="pl-PL" sz="4800" dirty="0" smtClean="0">
                <a:solidFill>
                  <a:schemeClr val="bg1"/>
                </a:solidFill>
              </a:rPr>
            </a:br>
            <a:r>
              <a:rPr lang="pl-PL" sz="4800" dirty="0" smtClean="0">
                <a:solidFill>
                  <a:schemeClr val="bg1"/>
                </a:solidFill>
              </a:rPr>
              <a:t>w ciemnicy, odbywają się nabożeństwa Drogi Krzyżowej... </a:t>
            </a:r>
            <a:endParaRPr lang="pl-PL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jezuici.pl/nowicjatpme/wordpress/wp-content/uploads/2009/04/droga-krzyzow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776864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Późnym popołudniem rozpoczynają się najważniejsze obrzędy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tego dnia –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b="1" dirty="0" smtClean="0">
                <a:solidFill>
                  <a:schemeClr val="bg1"/>
                </a:solidFill>
              </a:rPr>
              <a:t>Liturgia Męki Pańskiej. </a:t>
            </a:r>
            <a:endParaRPr lang="pl-PL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Składa się ona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z następujących części: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Liturgii Słowa, adoracji Krzyża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i obrzędów Komunii.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Po podejściu do ołtarza kapłani w czerwonych szatach, przypominających o ofierze krwi, klękają lub padają na twarz i modlą się w milczeniu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www.wieruszow.paulini.pl/media/static/Wydarzenia/Parafia/Wielki_Piatek-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239248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pl-PL" sz="9600" dirty="0" smtClean="0">
                <a:solidFill>
                  <a:schemeClr val="bg1"/>
                </a:solidFill>
              </a:rPr>
              <a:t>LITURGIA SŁOWA</a:t>
            </a:r>
            <a:endParaRPr lang="pl-PL" sz="9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Wierni wysłuchują bardzo obszernego opisu męki, zaczerpniętego z Ewangelii według św. Jana (J 18,1-19,42)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Wielkopiątkową liturgię kończy przeniesienie Najświętszego Sakramentu do kaplicy, zwanej Bożym Grobem.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fotorelacje.ayz.pl/foto/20100403-groby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424934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Niedziela Palmowa w Juszczynie na Żywiecczyźn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836712"/>
            <a:ext cx="7274278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r>
              <a:rPr lang="pl-PL" sz="5400" dirty="0" smtClean="0">
                <a:solidFill>
                  <a:schemeClr val="bg1"/>
                </a:solidFill>
              </a:rPr>
              <a:t>OD 1986 ROKU ZGODNIE </a:t>
            </a:r>
            <a:br>
              <a:rPr lang="pl-PL" sz="5400" dirty="0" smtClean="0">
                <a:solidFill>
                  <a:schemeClr val="bg1"/>
                </a:solidFill>
              </a:rPr>
            </a:br>
            <a:r>
              <a:rPr lang="pl-PL" sz="5400" dirty="0" smtClean="0">
                <a:solidFill>
                  <a:schemeClr val="bg1"/>
                </a:solidFill>
              </a:rPr>
              <a:t>Z WOLĄ PAPIEŻA </a:t>
            </a:r>
            <a:br>
              <a:rPr lang="pl-PL" sz="5400" dirty="0" smtClean="0">
                <a:solidFill>
                  <a:schemeClr val="bg1"/>
                </a:solidFill>
              </a:rPr>
            </a:br>
            <a:r>
              <a:rPr lang="pl-PL" sz="5400" b="1" dirty="0" smtClean="0">
                <a:solidFill>
                  <a:schemeClr val="bg1"/>
                </a:solidFill>
              </a:rPr>
              <a:t>JANA PAWŁA II, </a:t>
            </a:r>
            <a:r>
              <a:rPr lang="pl-PL" sz="5400" dirty="0" smtClean="0">
                <a:solidFill>
                  <a:schemeClr val="bg1"/>
                </a:solidFill>
              </a:rPr>
              <a:t/>
            </a:r>
            <a:br>
              <a:rPr lang="pl-PL" sz="5400" dirty="0" smtClean="0">
                <a:solidFill>
                  <a:schemeClr val="bg1"/>
                </a:solidFill>
              </a:rPr>
            </a:br>
            <a:r>
              <a:rPr lang="pl-PL" sz="5400" dirty="0" smtClean="0">
                <a:solidFill>
                  <a:schemeClr val="bg1"/>
                </a:solidFill>
              </a:rPr>
              <a:t>W NIEDZIELĘ PALMOWĄ OBCHODZONY JEST ŚWIATOWY DZIEŃ MŁODZIEŻY</a:t>
            </a:r>
            <a:endParaRPr lang="pl-PL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niedziela.pl/gifs/n200602_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32656"/>
            <a:ext cx="6192688" cy="62391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/>
          </a:bodyPr>
          <a:lstStyle/>
          <a:p>
            <a:r>
              <a:rPr lang="pl-PL" sz="6000" dirty="0" smtClean="0">
                <a:solidFill>
                  <a:schemeClr val="bg1"/>
                </a:solidFill>
              </a:rPr>
              <a:t>DO JAKICH ŚWIĄT SIĘ PRZYGOTOWUJEMY?</a:t>
            </a:r>
            <a:endParaRPr lang="pl-PL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308</Words>
  <Application>Microsoft Office PowerPoint</Application>
  <PresentationFormat>Pokaz na ekranie (4:3)</PresentationFormat>
  <Paragraphs>39</Paragraphs>
  <Slides>59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59</vt:i4>
      </vt:variant>
    </vt:vector>
  </HeadingPairs>
  <TitlesOfParts>
    <vt:vector size="60" baseType="lpstr">
      <vt:lpstr>Motyw pakietu Office</vt:lpstr>
      <vt:lpstr>ŚWIĘTE TRIDUUM PASCHALNE</vt:lpstr>
      <vt:lpstr>NIEDZIELA PALMOWA</vt:lpstr>
      <vt:lpstr>USTANOWIONE NA PAMIĄTKĘ PRZYBYCIA PANA JEZUSA  DO JEROZOLIMY</vt:lpstr>
      <vt:lpstr>Slajd 4</vt:lpstr>
      <vt:lpstr>TEGO DNIA WIERNI PRZYNOSZĄ DO KOŚCIOŁA PALEMKI JAKO SYMBOL ODRADZAJĄCEGO  SIĘ ŻYCIA</vt:lpstr>
      <vt:lpstr>Slajd 6</vt:lpstr>
      <vt:lpstr>OD 1986 ROKU ZGODNIE  Z WOLĄ PAPIEŻA  JANA PAWŁA II,  W NIEDZIELĘ PALMOWĄ OBCHODZONY JEST ŚWIATOWY DZIEŃ MŁODZIEŻY</vt:lpstr>
      <vt:lpstr>Slajd 8</vt:lpstr>
      <vt:lpstr>DO JAKICH ŚWIĄT SIĘ PRZYGOTOWUJEMY?</vt:lpstr>
      <vt:lpstr>TRIDUUM PASCHALNE</vt:lpstr>
      <vt:lpstr>   Z JĘZYKA ŁACIŃSKIEGO triduum – Trzy Dni  </vt:lpstr>
      <vt:lpstr> jest to najważniejsze wydarzenie  w roku liturgicznym katolików, którego istotą jest celebracja  Męki, Śmierci i Zmartwychwstania Chrystusa. </vt:lpstr>
      <vt:lpstr>Rozpoczyna się wieczorną Mszą  w Wielki Czwartek  (Msza Wieczerzy Pańskiej),  kończy zaś drugimi nieszporami  po południu Niedzieli Wielkanocnej.</vt:lpstr>
      <vt:lpstr>WIELKI CZWARTEK</vt:lpstr>
      <vt:lpstr>W tym dniu sprawowana jest rano tylko jedna ofiara eucharystyczna, Msza Krzyżma świętego, celebrowana w kościele katedralnym przez biskupa  i prezbiterów danej diecezji.    </vt:lpstr>
      <vt:lpstr>Slajd 16</vt:lpstr>
      <vt:lpstr>Podczas tej mszy świętej biskup błogosławi oleje chorych  i katechumenów oraz konsekruje święte krzyżmo. Kapłani zabierają nowe oleje do swoich parafii, stare zaś się spala. Msza Krzyżma kończy okres Wielkiego Postu.</vt:lpstr>
      <vt:lpstr>Slajd 18</vt:lpstr>
      <vt:lpstr>Wieczorem odprawia  się uroczystą  Mszę Wieczerzy Pańskiej, która rozpoczyna Święte Triduum Paschalne. </vt:lpstr>
      <vt:lpstr>Jest ona sprawowana na pamiątkę Ostatniej Wieczerzy, podczas której Chrystus ofiarował Bogu Ojcu pod postaciami chleba i wina Swoje Ciało  i Swoją Krew, a następnie dał Apostołom do spożycia oraz nakazał im,  by czynili to na Jego pamiątkę.  </vt:lpstr>
      <vt:lpstr>Podczas tego wydarzenia, Pan Jezus ustanowił dwa sakramenty święte - Kapłaństwo i Eucharystię.</vt:lpstr>
      <vt:lpstr>Slajd 22</vt:lpstr>
      <vt:lpstr>Kapłani sprawują mszę w białych lub złotych ornatach</vt:lpstr>
      <vt:lpstr>Slajd 24</vt:lpstr>
      <vt:lpstr>Po procesyjnym wejściu  i obrzędach wstępnych,  śpiewa się hymn  Chwała na wysokości,  podczas którego uderza się we wszystkie dzwony w kościele. </vt:lpstr>
      <vt:lpstr>Po zakończeniu hymnu milkną dzwony oraz organy aż do hymnu "Chwała na Wysokościach" śpiewanym podczas Wigilii Paschalnej. Drewniane kołatki zastępują dotychczas używane dzwonki i gong.</vt:lpstr>
      <vt:lpstr>Slajd 27</vt:lpstr>
      <vt:lpstr>LITURGIA SŁOWA  (Wj 12,1-8.11-14) (l Kor 11,23-26)</vt:lpstr>
      <vt:lpstr>Slajd 29</vt:lpstr>
      <vt:lpstr>SAKRAMENT KAPAŁAŃSTWA</vt:lpstr>
      <vt:lpstr>Po homilii odbywa  się obrzęd umywania nóg. Kapłan zdejmuje ornat i podchodzi do 12 wybranych mężczyzn, którym polewa wodą stopy</vt:lpstr>
      <vt:lpstr>„Dałem wam bowiem przykład, abyście i wy tak czynili,  jak Ja wam uczyniłem"  (J 13,15). </vt:lpstr>
      <vt:lpstr>Slajd 33</vt:lpstr>
      <vt:lpstr>Slajd 34</vt:lpstr>
      <vt:lpstr>Slajd 35</vt:lpstr>
      <vt:lpstr>Slajd 36</vt:lpstr>
      <vt:lpstr>LITURGIA EUCHARYSTYCZNA WIELKIEGO  CZWARTKU</vt:lpstr>
      <vt:lpstr>Upamiętnia moment ustanowienia Najświętszego Sakramentu — przeistoczenia chleba i wina w Ciało i Krew Chrystusa</vt:lpstr>
      <vt:lpstr>Ewangelia według św. Łukasza tak opisuje  owo wydarzenie:  „Następnie wziął chleb, odmówiwszy dziękczynienie połamał go i podał mówiąc: «To jest Ciało moje, które za was będzie wydane: to czyńcie na moją pamiątkę!" Tak samo i kielich po wieczerzy, mówiąc: «Ten kielich to Nowe Przymierze we Krwi mojej, która za was będzie wylana»" (Łk 22,19-20)</vt:lpstr>
      <vt:lpstr>Slajd 40</vt:lpstr>
      <vt:lpstr>Po uroczystej komunii świętej wiernych Najświętszy Sakrament zostaje przeniesiony do specjalnie przygotowanego tzw. kaplicy adoracji</vt:lpstr>
      <vt:lpstr>Polska tradycja religijna nazywa omawianą ceremonię przeniesieniem do ciemnicy, symbolizującej trudny czas Chrystusowej modlitwy w Ogrójcu, a przede wszystkim zniewagi doznawane podczas przesłuchania</vt:lpstr>
      <vt:lpstr>Slajd 43</vt:lpstr>
      <vt:lpstr>Gaśnie wieczna lampka, płonąca przez cały rok  przy tabernakulum</vt:lpstr>
      <vt:lpstr>Slajd 45</vt:lpstr>
      <vt:lpstr>Na znak osamotnienia Chrystusa, opuszczonego przez najbliższych, z ołtarza zdejmuje się obrusy. </vt:lpstr>
      <vt:lpstr>Wchodzimy w czas Bożej męki...</vt:lpstr>
      <vt:lpstr>Slajd 48</vt:lpstr>
      <vt:lpstr>WIELKI PIĄTEK</vt:lpstr>
      <vt:lpstr>Nie sprawuje się Eucharystii.  W kościołach trwa spowiedź, adoruje się Pana Jezusa  w ciemnicy, odbywają się nabożeństwa Drogi Krzyżowej... </vt:lpstr>
      <vt:lpstr>Slajd 51</vt:lpstr>
      <vt:lpstr>Późnym popołudniem rozpoczynają się najważniejsze obrzędy  tego dnia –  Liturgia Męki Pańskiej. </vt:lpstr>
      <vt:lpstr>Składa się ona  z następujących części:  Liturgii Słowa, adoracji Krzyża  i obrzędów Komunii.</vt:lpstr>
      <vt:lpstr>Po podejściu do ołtarza kapłani w czerwonych szatach, przypominających o ofierze krwi, klękają lub padają na twarz i modlą się w milczeniu</vt:lpstr>
      <vt:lpstr>Slajd 55</vt:lpstr>
      <vt:lpstr>LITURGIA SŁOWA</vt:lpstr>
      <vt:lpstr>Wierni wysłuchują bardzo obszernego opisu męki, zaczerpniętego z Ewangelii według św. Jana (J 18,1-19,42)</vt:lpstr>
      <vt:lpstr>Wielkopiątkową liturgię kończy przeniesienie Najświętszego Sakramentu do kaplicy, zwanej Bożym Grobem.</vt:lpstr>
      <vt:lpstr>Slajd 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Admin</dc:creator>
  <cp:lastModifiedBy>JD</cp:lastModifiedBy>
  <cp:revision>20</cp:revision>
  <dcterms:created xsi:type="dcterms:W3CDTF">2011-04-18T04:58:08Z</dcterms:created>
  <dcterms:modified xsi:type="dcterms:W3CDTF">2014-10-12T13:10:13Z</dcterms:modified>
</cp:coreProperties>
</file>