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8" r:id="rId12"/>
    <p:sldId id="267" r:id="rId13"/>
    <p:sldId id="269" r:id="rId14"/>
    <p:sldId id="270" r:id="rId15"/>
    <p:sldId id="271" r:id="rId16"/>
    <p:sldId id="272" r:id="rId17"/>
    <p:sldId id="273" r:id="rId18"/>
    <p:sldId id="274" r:id="rId1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50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3828508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1293451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287918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110333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883768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1868917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1789919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4183150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31687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2749337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8D63F22D-3934-4930-A8F1-5B6FF54D9E84}" type="datetimeFigureOut">
              <a:rPr lang="pl-PL" smtClean="0"/>
              <a:pPr/>
              <a:t>2020-03-16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12913AD-0381-4598-8B5F-51D4F8566A1F}" type="slidenum">
              <a:rPr lang="pl-PL" smtClean="0"/>
              <a:pPr/>
              <a:t>‹#›</a:t>
            </a:fld>
            <a:endParaRPr lang="pl-PL"/>
          </a:p>
        </p:txBody>
      </p:sp>
    </p:spTree>
    <p:extLst>
      <p:ext uri="{BB962C8B-B14F-4D97-AF65-F5344CB8AC3E}">
        <p14:creationId xmlns:p14="http://schemas.microsoft.com/office/powerpoint/2010/main" val="3210540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63F22D-3934-4930-A8F1-5B6FF54D9E84}" type="datetimeFigureOut">
              <a:rPr lang="pl-PL" smtClean="0"/>
              <a:pPr/>
              <a:t>2020-03-16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913AD-0381-4598-8B5F-51D4F8566A1F}" type="slidenum">
              <a:rPr lang="pl-PL" smtClean="0"/>
              <a:pPr/>
              <a:t>‹#›</a:t>
            </a:fld>
            <a:endParaRPr lang="pl-PL"/>
          </a:p>
        </p:txBody>
      </p:sp>
    </p:spTree>
    <p:extLst>
      <p:ext uri="{BB962C8B-B14F-4D97-AF65-F5344CB8AC3E}">
        <p14:creationId xmlns:p14="http://schemas.microsoft.com/office/powerpoint/2010/main" val="1355029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Święta w różnych religiach</a:t>
            </a:r>
            <a:endParaRPr lang="pl-PL" dirty="0"/>
          </a:p>
        </p:txBody>
      </p:sp>
    </p:spTree>
    <p:extLst>
      <p:ext uri="{BB962C8B-B14F-4D97-AF65-F5344CB8AC3E}">
        <p14:creationId xmlns:p14="http://schemas.microsoft.com/office/powerpoint/2010/main" val="3190392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988840"/>
            <a:ext cx="8229600" cy="1728192"/>
          </a:xfrm>
        </p:spPr>
        <p:txBody>
          <a:bodyPr>
            <a:noAutofit/>
          </a:bodyPr>
          <a:lstStyle/>
          <a:p>
            <a:pPr marL="0" indent="0" algn="just">
              <a:buNone/>
            </a:pPr>
            <a:r>
              <a:rPr lang="pl-PL" sz="2400" dirty="0" smtClean="0"/>
              <a:t>Inne religie także mają swoje wielkie święta - z pięknymi obrzędami i... mnóstwem prezentów dla dzieci.</a:t>
            </a:r>
          </a:p>
        </p:txBody>
      </p:sp>
    </p:spTree>
    <p:extLst>
      <p:ext uri="{BB962C8B-B14F-4D97-AF65-F5344CB8AC3E}">
        <p14:creationId xmlns:p14="http://schemas.microsoft.com/office/powerpoint/2010/main" val="757572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Chanukka</a:t>
            </a:r>
            <a:endParaRPr lang="pl-PL" dirty="0"/>
          </a:p>
        </p:txBody>
      </p:sp>
      <p:sp>
        <p:nvSpPr>
          <p:cNvPr id="3" name="Symbol zastępczy zawartości 2"/>
          <p:cNvSpPr>
            <a:spLocks noGrp="1"/>
          </p:cNvSpPr>
          <p:nvPr>
            <p:ph idx="1"/>
          </p:nvPr>
        </p:nvSpPr>
        <p:spPr>
          <a:xfrm>
            <a:off x="467544" y="1340768"/>
            <a:ext cx="8229600" cy="4857403"/>
          </a:xfrm>
        </p:spPr>
        <p:txBody>
          <a:bodyPr>
            <a:noAutofit/>
          </a:bodyPr>
          <a:lstStyle/>
          <a:p>
            <a:pPr marL="0" indent="0" algn="just">
              <a:buNone/>
            </a:pPr>
            <a:r>
              <a:rPr lang="pl-PL" sz="2400" dirty="0" smtClean="0"/>
              <a:t>W rodzinach żydowskich obchodzi się zimą święto </a:t>
            </a:r>
            <a:r>
              <a:rPr lang="pl-PL" sz="2400" dirty="0" err="1" smtClean="0"/>
              <a:t>Chanukka</a:t>
            </a:r>
            <a:r>
              <a:rPr lang="pl-PL" sz="2400" dirty="0" smtClean="0"/>
              <a:t>, znane także jako święto światła</a:t>
            </a:r>
            <a:r>
              <a:rPr lang="pl-PL" sz="2400" b="1" dirty="0" smtClean="0"/>
              <a:t>. </a:t>
            </a:r>
          </a:p>
          <a:p>
            <a:pPr marL="0" indent="0" algn="just">
              <a:buNone/>
            </a:pPr>
            <a:r>
              <a:rPr lang="pl-PL" sz="2400" dirty="0" smtClean="0"/>
              <a:t>Tak właściwie nie jest to największe żydowskie święto - są inne, ważniejsze od niego. Ale ponieważ w tym okresie rodziny chrześcijańskie (lub takie, które przejęły chrześcijańskie zwyczaje) przeżywają Boże Narodzenie, święto </a:t>
            </a:r>
            <a:r>
              <a:rPr lang="pl-PL" sz="2400" dirty="0" err="1" smtClean="0"/>
              <a:t>Chanukka</a:t>
            </a:r>
            <a:r>
              <a:rPr lang="pl-PL" sz="2400" dirty="0" smtClean="0"/>
              <a:t> stało się czymś w rodzaju odpowiednika Gwiazdki. </a:t>
            </a:r>
          </a:p>
          <a:p>
            <a:pPr marL="0" indent="0" algn="just">
              <a:buNone/>
            </a:pPr>
            <a:r>
              <a:rPr lang="pl-PL" sz="2400" dirty="0" smtClean="0"/>
              <a:t>To święto trwa aż 8 dni. </a:t>
            </a:r>
          </a:p>
          <a:p>
            <a:pPr marL="0" indent="0" algn="just">
              <a:buNone/>
            </a:pPr>
            <a:endParaRPr lang="pl-PL" sz="2400" dirty="0" smtClean="0"/>
          </a:p>
        </p:txBody>
      </p:sp>
    </p:spTree>
    <p:extLst>
      <p:ext uri="{BB962C8B-B14F-4D97-AF65-F5344CB8AC3E}">
        <p14:creationId xmlns:p14="http://schemas.microsoft.com/office/powerpoint/2010/main" val="2731990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Chanukka</a:t>
            </a:r>
            <a:endParaRPr lang="pl-PL" dirty="0"/>
          </a:p>
        </p:txBody>
      </p:sp>
      <p:sp>
        <p:nvSpPr>
          <p:cNvPr id="3" name="Symbol zastępczy zawartości 2"/>
          <p:cNvSpPr>
            <a:spLocks noGrp="1"/>
          </p:cNvSpPr>
          <p:nvPr>
            <p:ph idx="1"/>
          </p:nvPr>
        </p:nvSpPr>
        <p:spPr>
          <a:xfrm>
            <a:off x="467544" y="1052736"/>
            <a:ext cx="8229600" cy="4857403"/>
          </a:xfrm>
        </p:spPr>
        <p:txBody>
          <a:bodyPr>
            <a:noAutofit/>
          </a:bodyPr>
          <a:lstStyle/>
          <a:p>
            <a:pPr marL="0" indent="0" algn="just">
              <a:buNone/>
            </a:pPr>
            <a:r>
              <a:rPr lang="pl-PL" sz="2400" dirty="0" smtClean="0"/>
              <a:t>Upamiętnia ono cud, który dawno temu zdarzył się w pewnej świątyni. </a:t>
            </a:r>
          </a:p>
          <a:p>
            <a:pPr marL="0" indent="0" algn="just">
              <a:buNone/>
            </a:pPr>
            <a:r>
              <a:rPr lang="pl-PL" sz="2400" dirty="0" smtClean="0"/>
              <a:t>Wdarli się tam źli ludzie, którzy nie uszanowali świętego miejsca. Zagarnęli je dla siebie i robili, co im się podobało. Żydzi zbuntowali się przeciwko tej nieprawości i odzyskali swoją świątynię. Musieli ją jednak ponownie uczynić miejscem świętym. Każdej nocy musiał się tam palić specjalny kandelabr. By mógł się palić, potrzebna była oliwa, a zostało jej już tylko na jedną noc. No i właśnie wtedy zdarzył się cud: kandelabr palił się aż 8 nocy, choć nikt nie dolewał do niej oliwy! </a:t>
            </a:r>
          </a:p>
          <a:p>
            <a:pPr marL="0" indent="0" algn="just">
              <a:buNone/>
            </a:pPr>
            <a:r>
              <a:rPr lang="pl-PL" sz="2400" dirty="0" smtClean="0"/>
              <a:t>Ośmioramienny kandelabr używany podczas święta Chanuka nazywa się </a:t>
            </a:r>
            <a:r>
              <a:rPr lang="pl-PL" sz="2400" dirty="0" err="1" smtClean="0"/>
              <a:t>chanukija</a:t>
            </a:r>
            <a:r>
              <a:rPr lang="pl-PL" sz="2400" dirty="0" smtClean="0"/>
              <a:t>. Na pamiątkę tego wydarzenia każdego dnia wieczorem zapala się kolejną świecę na ośmioramiennym świeczniku. Zapalaniu świec towarzyszą modlitwy. </a:t>
            </a:r>
          </a:p>
        </p:txBody>
      </p:sp>
    </p:spTree>
    <p:extLst>
      <p:ext uri="{BB962C8B-B14F-4D97-AF65-F5344CB8AC3E}">
        <p14:creationId xmlns:p14="http://schemas.microsoft.com/office/powerpoint/2010/main" val="2345712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Chanukka</a:t>
            </a:r>
            <a:endParaRPr lang="pl-PL" dirty="0"/>
          </a:p>
        </p:txBody>
      </p:sp>
      <p:sp>
        <p:nvSpPr>
          <p:cNvPr id="3" name="Symbol zastępczy zawartości 2"/>
          <p:cNvSpPr>
            <a:spLocks noGrp="1"/>
          </p:cNvSpPr>
          <p:nvPr>
            <p:ph idx="1"/>
          </p:nvPr>
        </p:nvSpPr>
        <p:spPr>
          <a:xfrm>
            <a:off x="467544" y="1196752"/>
            <a:ext cx="8229600" cy="4857403"/>
          </a:xfrm>
        </p:spPr>
        <p:txBody>
          <a:bodyPr>
            <a:noAutofit/>
          </a:bodyPr>
          <a:lstStyle/>
          <a:p>
            <a:pPr marL="0" indent="0" algn="just">
              <a:buNone/>
            </a:pPr>
            <a:r>
              <a:rPr lang="pl-PL" sz="2400" dirty="0" smtClean="0"/>
              <a:t>To radosne święto: jada się smaczne placki smażone na oliwie, a dzieci dostają prezenty. </a:t>
            </a:r>
          </a:p>
          <a:p>
            <a:pPr marL="0" indent="0" algn="just">
              <a:buNone/>
            </a:pPr>
            <a:r>
              <a:rPr lang="pl-PL" sz="2400" dirty="0" smtClean="0"/>
              <a:t>Ten zwyczaj pojawił się stosunkowo niedawno, trochę dlatego, by dzieci żydowskie mogły przeżywać taką samą radość, jak dzieci z rodzin chrześcijańskich (choć przecież i dla jednych, i dla drugich w świętowaniu prezenty nie powinny być najważniejsze). </a:t>
            </a:r>
          </a:p>
          <a:p>
            <a:pPr marL="0" indent="0" algn="just">
              <a:buNone/>
            </a:pPr>
            <a:r>
              <a:rPr lang="pl-PL" sz="2400" dirty="0" smtClean="0"/>
              <a:t>Za to wiele rodzin chrześcijańskich przejęło od swoich żydowskich znajomych zwyczaj stawiania zimą w oknie płonącego świecznika.</a:t>
            </a:r>
          </a:p>
        </p:txBody>
      </p:sp>
    </p:spTree>
    <p:extLst>
      <p:ext uri="{BB962C8B-B14F-4D97-AF65-F5344CB8AC3E}">
        <p14:creationId xmlns:p14="http://schemas.microsoft.com/office/powerpoint/2010/main" val="2371954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Koniec Ramadanu (Aid al-</a:t>
            </a:r>
            <a:r>
              <a:rPr lang="pl-PL" dirty="0" err="1" smtClean="0"/>
              <a:t>Fitr</a:t>
            </a:r>
            <a:r>
              <a:rPr lang="pl-PL" dirty="0"/>
              <a:t>)</a:t>
            </a:r>
          </a:p>
        </p:txBody>
      </p:sp>
      <p:sp>
        <p:nvSpPr>
          <p:cNvPr id="3" name="Symbol zastępczy zawartości 2"/>
          <p:cNvSpPr>
            <a:spLocks noGrp="1"/>
          </p:cNvSpPr>
          <p:nvPr>
            <p:ph idx="1"/>
          </p:nvPr>
        </p:nvSpPr>
        <p:spPr>
          <a:xfrm>
            <a:off x="467544" y="1052736"/>
            <a:ext cx="8229600" cy="4857403"/>
          </a:xfrm>
        </p:spPr>
        <p:txBody>
          <a:bodyPr>
            <a:noAutofit/>
          </a:bodyPr>
          <a:lstStyle/>
          <a:p>
            <a:pPr marL="0" indent="0" algn="just">
              <a:buNone/>
            </a:pPr>
            <a:r>
              <a:rPr lang="pl-PL" sz="2400" dirty="0" smtClean="0"/>
              <a:t>Jednym z największych muzułmańskich, rodzinnie obchodzonych świąt jest święto Aid al-</a:t>
            </a:r>
            <a:r>
              <a:rPr lang="pl-PL" sz="2400" dirty="0" err="1" smtClean="0"/>
              <a:t>Fitr</a:t>
            </a:r>
            <a:r>
              <a:rPr lang="pl-PL" sz="2400" dirty="0" smtClean="0"/>
              <a:t>, koniec Ramadanu - miesiąca postu.</a:t>
            </a:r>
          </a:p>
          <a:p>
            <a:pPr marL="0" indent="0" algn="just">
              <a:buNone/>
            </a:pPr>
            <a:r>
              <a:rPr lang="pl-PL" sz="2400" dirty="0" smtClean="0"/>
              <a:t> Ramadan to jeden z miesięcy w muzułmańskim kalendarzu. </a:t>
            </a:r>
          </a:p>
          <a:p>
            <a:pPr marL="0" indent="0" algn="just">
              <a:buNone/>
            </a:pPr>
            <a:r>
              <a:rPr lang="pl-PL" sz="2400" dirty="0" smtClean="0"/>
              <a:t>Ponieważ rok muzułmański jest krótszy od tego w naszych kalendarzach, wszystkie święta przesuwają się i raz wypadają w zimie, potem jesienią, a po kilkunastu latach - w środku lata. </a:t>
            </a:r>
          </a:p>
        </p:txBody>
      </p:sp>
    </p:spTree>
    <p:extLst>
      <p:ext uri="{BB962C8B-B14F-4D97-AF65-F5344CB8AC3E}">
        <p14:creationId xmlns:p14="http://schemas.microsoft.com/office/powerpoint/2010/main" val="79702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Koniec Ramadanu (Aid al-</a:t>
            </a:r>
            <a:r>
              <a:rPr lang="pl-PL" dirty="0" err="1" smtClean="0"/>
              <a:t>Fitr</a:t>
            </a:r>
            <a:r>
              <a:rPr lang="pl-PL" dirty="0"/>
              <a:t>)</a:t>
            </a:r>
          </a:p>
        </p:txBody>
      </p:sp>
      <p:sp>
        <p:nvSpPr>
          <p:cNvPr id="3" name="Symbol zastępczy zawartości 2"/>
          <p:cNvSpPr>
            <a:spLocks noGrp="1"/>
          </p:cNvSpPr>
          <p:nvPr>
            <p:ph idx="1"/>
          </p:nvPr>
        </p:nvSpPr>
        <p:spPr>
          <a:xfrm>
            <a:off x="467544" y="1196752"/>
            <a:ext cx="8229600" cy="4857403"/>
          </a:xfrm>
        </p:spPr>
        <p:txBody>
          <a:bodyPr>
            <a:noAutofit/>
          </a:bodyPr>
          <a:lstStyle/>
          <a:p>
            <a:pPr marL="0" indent="0" algn="just">
              <a:buNone/>
            </a:pPr>
            <a:r>
              <a:rPr lang="pl-PL" sz="2400" dirty="0" smtClean="0"/>
              <a:t>W przypadku Ramadanu ma to duże znaczenie, bo przez cały ten miesiąc nie można od świtu do zmierzchu nic jeść ani pić. Zimą trochę łatwiej to wytrzymać, ale latem, kiedy jest upał. To miesiąc wielkiej próby. Poszczą prawie wszyscy dorośli, a dzieci - gdy są już dość duże - zaczynają pościć stopniowo, najpierw jeden, potem dwa dni, itd. Gdy dziecko pości już przez cały miesiąc, staje się dla rodziny osobą dorosłą i jest bardzo z tego dumne. Jeść i pić można oczywiście w nocy; wtedy też odbywają się czuwania i modlitwy. </a:t>
            </a:r>
          </a:p>
        </p:txBody>
      </p:sp>
    </p:spTree>
    <p:extLst>
      <p:ext uri="{BB962C8B-B14F-4D97-AF65-F5344CB8AC3E}">
        <p14:creationId xmlns:p14="http://schemas.microsoft.com/office/powerpoint/2010/main" val="31854912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Koniec Ramadanu (Aid al-</a:t>
            </a:r>
            <a:r>
              <a:rPr lang="pl-PL" dirty="0" err="1" smtClean="0"/>
              <a:t>Fitr</a:t>
            </a:r>
            <a:r>
              <a:rPr lang="pl-PL" dirty="0"/>
              <a:t>)</a:t>
            </a:r>
          </a:p>
        </p:txBody>
      </p:sp>
      <p:sp>
        <p:nvSpPr>
          <p:cNvPr id="3" name="Symbol zastępczy zawartości 2"/>
          <p:cNvSpPr>
            <a:spLocks noGrp="1"/>
          </p:cNvSpPr>
          <p:nvPr>
            <p:ph idx="1"/>
          </p:nvPr>
        </p:nvSpPr>
        <p:spPr>
          <a:xfrm>
            <a:off x="467544" y="1196752"/>
            <a:ext cx="8229600" cy="4857403"/>
          </a:xfrm>
        </p:spPr>
        <p:txBody>
          <a:bodyPr>
            <a:noAutofit/>
          </a:bodyPr>
          <a:lstStyle/>
          <a:p>
            <a:pPr marL="0" indent="0" algn="just">
              <a:buNone/>
            </a:pPr>
            <a:r>
              <a:rPr lang="pl-PL" sz="2400" dirty="0" smtClean="0"/>
              <a:t>Gdy kończy się Ramadan, wszyscy bardzo się cieszą i jest wielkie święto. </a:t>
            </a:r>
          </a:p>
          <a:p>
            <a:pPr marL="0" indent="0" algn="just">
              <a:buNone/>
            </a:pPr>
            <a:r>
              <a:rPr lang="pl-PL" sz="2400" dirty="0" smtClean="0"/>
              <a:t>Muzułmanie idą tego dnia do meczetu na poranną modlitwę. Odwiedzają zmarłych ze swoich rodzin na cmentarzach. Spotykają się też ze swoimi krewnymi (w tradycyjnych społeczeństwach kobiety i dzieci bawią się osobno, a mężczyźni osobno - w kobiecej części zawsze jest dużo weselej), jedzą świąteczny posiłek, a dzieci zwykle dostają prezenty i dużo słodyczy. </a:t>
            </a:r>
          </a:p>
          <a:p>
            <a:pPr marL="0" indent="0" algn="just">
              <a:buNone/>
            </a:pPr>
            <a:r>
              <a:rPr lang="pl-PL" sz="2400" dirty="0" smtClean="0"/>
              <a:t>Tego dnia wszyscy starają się być bardzo dobrzy, obowiązkowo dają także jałmużnę, czyli dzielą się tym, co mają, z biednymi.</a:t>
            </a:r>
          </a:p>
        </p:txBody>
      </p:sp>
    </p:spTree>
    <p:extLst>
      <p:ext uri="{BB962C8B-B14F-4D97-AF65-F5344CB8AC3E}">
        <p14:creationId xmlns:p14="http://schemas.microsoft.com/office/powerpoint/2010/main" val="872083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Święta w innych religiach</a:t>
            </a:r>
            <a:endParaRPr lang="pl-PL" dirty="0"/>
          </a:p>
        </p:txBody>
      </p:sp>
      <p:sp>
        <p:nvSpPr>
          <p:cNvPr id="3" name="Symbol zastępczy zawartości 2"/>
          <p:cNvSpPr>
            <a:spLocks noGrp="1"/>
          </p:cNvSpPr>
          <p:nvPr>
            <p:ph idx="1"/>
          </p:nvPr>
        </p:nvSpPr>
        <p:spPr>
          <a:xfrm>
            <a:off x="107504" y="1196752"/>
            <a:ext cx="5400600" cy="2088232"/>
          </a:xfrm>
        </p:spPr>
        <p:txBody>
          <a:bodyPr>
            <a:noAutofit/>
          </a:bodyPr>
          <a:lstStyle/>
          <a:p>
            <a:pPr marL="0" indent="0" algn="just">
              <a:buNone/>
            </a:pPr>
            <a:r>
              <a:rPr lang="pl-PL" sz="2400" dirty="0" smtClean="0"/>
              <a:t>Na świecie jest wiele religii, a każda z nich ma swoje piękne święta i obrzędy. </a:t>
            </a:r>
          </a:p>
          <a:p>
            <a:pPr marL="0" indent="0" algn="just">
              <a:buNone/>
            </a:pPr>
            <a:r>
              <a:rPr lang="pl-PL" sz="2400" dirty="0" smtClean="0"/>
              <a:t>Buddyści podczas święta </a:t>
            </a:r>
            <a:r>
              <a:rPr lang="pl-PL" sz="2400" dirty="0" err="1" smtClean="0"/>
              <a:t>Sanghi</a:t>
            </a:r>
            <a:r>
              <a:rPr lang="pl-PL" sz="2400" dirty="0" smtClean="0"/>
              <a:t> (obchodzonego w listopadzie przy pełni księżyca) czczą Wspólnotę Duchową - gromadzą się razem i obdarowują prezentami. </a:t>
            </a:r>
          </a:p>
          <a:p>
            <a:pPr marL="0" indent="0" algn="just">
              <a:buNone/>
            </a:pPr>
            <a:endParaRPr lang="pl-PL" sz="2400" dirty="0" smtClean="0"/>
          </a:p>
        </p:txBody>
      </p:sp>
      <p:pic>
        <p:nvPicPr>
          <p:cNvPr id="6146" name="Picture 2" descr="http://d.wiadomosci24.pl/g2/9a/23/27/24816_1176646998_c7cf_p.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1253720"/>
            <a:ext cx="3359696" cy="2519772"/>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107504" y="3963398"/>
            <a:ext cx="5400600" cy="2308324"/>
          </a:xfrm>
          <a:prstGeom prst="rect">
            <a:avLst/>
          </a:prstGeom>
        </p:spPr>
        <p:txBody>
          <a:bodyPr wrap="square">
            <a:spAutoFit/>
          </a:bodyPr>
          <a:lstStyle/>
          <a:p>
            <a:pPr algn="just"/>
            <a:r>
              <a:rPr lang="pl-PL" sz="2400" dirty="0" smtClean="0"/>
              <a:t>A na przykład wyznawcy hinduizmu mają święto </a:t>
            </a:r>
            <a:r>
              <a:rPr lang="pl-PL" sz="2400" dirty="0" err="1" smtClean="0"/>
              <a:t>Diwali</a:t>
            </a:r>
            <a:r>
              <a:rPr lang="pl-PL" sz="2400" dirty="0" smtClean="0"/>
              <a:t>, podczas którego przystrajają domy, w wielu miejscach ustawiają świece i lampiony, spotykają się całymi rodzinami i także dają sobie upominki. </a:t>
            </a:r>
          </a:p>
        </p:txBody>
      </p:sp>
      <p:pic>
        <p:nvPicPr>
          <p:cNvPr id="6148" name="Picture 4" descr="http://www.cellubeauty.com/wp-content/uploads/2012/11/105417-ankita-lokhande-wishes-happy-diwali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2120" y="3988002"/>
            <a:ext cx="3359696" cy="2686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083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Niezależnie od religii</a:t>
            </a:r>
            <a:endParaRPr lang="pl-PL" dirty="0"/>
          </a:p>
        </p:txBody>
      </p:sp>
      <p:sp>
        <p:nvSpPr>
          <p:cNvPr id="3" name="Symbol zastępczy zawartości 2"/>
          <p:cNvSpPr>
            <a:spLocks noGrp="1"/>
          </p:cNvSpPr>
          <p:nvPr>
            <p:ph idx="1"/>
          </p:nvPr>
        </p:nvSpPr>
        <p:spPr>
          <a:xfrm>
            <a:off x="467544" y="1268760"/>
            <a:ext cx="8229600" cy="4857403"/>
          </a:xfrm>
        </p:spPr>
        <p:txBody>
          <a:bodyPr>
            <a:noAutofit/>
          </a:bodyPr>
          <a:lstStyle/>
          <a:p>
            <a:pPr marL="0" indent="0" algn="just">
              <a:buNone/>
            </a:pPr>
            <a:r>
              <a:rPr lang="pl-PL" sz="2400" dirty="0" smtClean="0"/>
              <a:t>Na całym świecie ludzie spotykają się, by razem przeżywać radość świąt. W tym czasie najważniejsza jest rodzina, wspólna rozmowa, przeżywanie modlitwy. Pamiętajmy o tym przeżywając swoje święta: że największym szczęściem dla ludzi - niezależnie od tego, w co wierzą i jaki mają kolor skóry - jest żyć dobrze, cieszyć się miłością rodziny i dzielić radością z bliskimi. Nie tylko w święta.</a:t>
            </a:r>
          </a:p>
        </p:txBody>
      </p:sp>
      <p:pic>
        <p:nvPicPr>
          <p:cNvPr id="5122" name="Picture 2" descr="http://us.123rf.com/400wm/400/400/distinctiveimages/distinctiveimages0811/distinctiveimages081100105/3984894-rodzina-muzulmansk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9992" y="3645024"/>
            <a:ext cx="4355976" cy="290398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x.garnek.pl/ga175/54cb2076c8725a13865873a3/rodzina_zydowska.jpg"/>
          <p:cNvPicPr>
            <a:picLocks noChangeAspect="1" noChangeArrowheads="1"/>
          </p:cNvPicPr>
          <p:nvPr/>
        </p:nvPicPr>
        <p:blipFill rotWithShape="1">
          <a:blip r:embed="rId3">
            <a:extLst>
              <a:ext uri="{28A0092B-C50C-407E-A947-70E740481C1C}">
                <a14:useLocalDpi xmlns:a14="http://schemas.microsoft.com/office/drawing/2010/main" val="0"/>
              </a:ext>
            </a:extLst>
          </a:blip>
          <a:srcRect l="11457" t="-11805" b="11805"/>
          <a:stretch/>
        </p:blipFill>
        <p:spPr bwMode="auto">
          <a:xfrm>
            <a:off x="107504" y="3594349"/>
            <a:ext cx="3487676" cy="2612465"/>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www.polskilimerick.com.pl/grafika_artykuly_munster/swieta_w_irlandii.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5334" y="4797152"/>
            <a:ext cx="3350030" cy="20211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6928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Różne religie</a:t>
            </a:r>
            <a:endParaRPr lang="pl-PL" dirty="0"/>
          </a:p>
        </p:txBody>
      </p:sp>
      <p:sp>
        <p:nvSpPr>
          <p:cNvPr id="3" name="Symbol zastępczy zawartości 2"/>
          <p:cNvSpPr>
            <a:spLocks noGrp="1"/>
          </p:cNvSpPr>
          <p:nvPr>
            <p:ph idx="1"/>
          </p:nvPr>
        </p:nvSpPr>
        <p:spPr/>
        <p:txBody>
          <a:bodyPr>
            <a:normAutofit/>
          </a:bodyPr>
          <a:lstStyle/>
          <a:p>
            <a:pPr marL="0" indent="0" algn="just">
              <a:buNone/>
            </a:pPr>
            <a:r>
              <a:rPr lang="pl-PL" sz="2400" dirty="0" smtClean="0"/>
              <a:t>Od początku świata ludzie wierzyli w to, że musi być ktoś, kto kieruje ich losem. </a:t>
            </a:r>
          </a:p>
          <a:p>
            <a:pPr marL="0" indent="0" algn="just">
              <a:buNone/>
            </a:pPr>
            <a:r>
              <a:rPr lang="pl-PL" sz="2400" dirty="0" smtClean="0"/>
              <a:t>Większość współczesnych ludzi wierzy, że jest jeden bóg - stwórca świata - który opiekuje się nimi, nagradza za dobre uczynki, a karze za złe. </a:t>
            </a:r>
          </a:p>
          <a:p>
            <a:pPr marL="0" indent="0" algn="just">
              <a:buNone/>
            </a:pPr>
            <a:r>
              <a:rPr lang="pl-PL" sz="2400" dirty="0" smtClean="0"/>
              <a:t>Chrześcijanie, żydzi i muzułmanie wierzą w jednego boga. Ale różnie wyobrażają sobie, jaki ten bóg jest i czego od nich oczekuje. Na przykład: jak mają się modlić, ubierać, co mają jeść, a czego im jeść nie wolno. No i jak mają świętować. </a:t>
            </a:r>
            <a:endParaRPr lang="pl-PL" sz="2400" dirty="0"/>
          </a:p>
        </p:txBody>
      </p:sp>
    </p:spTree>
    <p:extLst>
      <p:ext uri="{BB962C8B-B14F-4D97-AF65-F5344CB8AC3E}">
        <p14:creationId xmlns:p14="http://schemas.microsoft.com/office/powerpoint/2010/main" val="2792818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99992" y="274638"/>
            <a:ext cx="4186808" cy="1143000"/>
          </a:xfrm>
        </p:spPr>
        <p:txBody>
          <a:bodyPr/>
          <a:lstStyle/>
          <a:p>
            <a:r>
              <a:rPr lang="pl-PL" dirty="0" smtClean="0"/>
              <a:t>Muzułmanie</a:t>
            </a:r>
            <a:endParaRPr lang="pl-PL" dirty="0"/>
          </a:p>
        </p:txBody>
      </p:sp>
      <p:sp>
        <p:nvSpPr>
          <p:cNvPr id="3" name="Symbol zastępczy zawartości 2"/>
          <p:cNvSpPr>
            <a:spLocks noGrp="1"/>
          </p:cNvSpPr>
          <p:nvPr>
            <p:ph idx="1"/>
          </p:nvPr>
        </p:nvSpPr>
        <p:spPr>
          <a:xfrm>
            <a:off x="4499992" y="1412776"/>
            <a:ext cx="4491211" cy="2404863"/>
          </a:xfrm>
        </p:spPr>
        <p:txBody>
          <a:bodyPr>
            <a:normAutofit/>
          </a:bodyPr>
          <a:lstStyle/>
          <a:p>
            <a:pPr marL="0" indent="0" algn="just">
              <a:buNone/>
            </a:pPr>
            <a:r>
              <a:rPr lang="pl-PL" sz="2400" dirty="0" smtClean="0"/>
              <a:t>Chłopiec z rodziny muzułmańskiej modli się pięć razy dziennie, a przed każdą modlitwą musi w specjalny sposób umyć ciało, nie wolno mu jeść szynki ani schabowych kotletów. </a:t>
            </a:r>
            <a:endParaRPr lang="pl-PL" sz="2400" dirty="0"/>
          </a:p>
        </p:txBody>
      </p:sp>
      <p:pic>
        <p:nvPicPr>
          <p:cNvPr id="1026" name="Picture 2" descr="Rozpocz&amp;eogon;cie ramadanu - Muzu&amp;lstrok;manie z ca&amp;lstrok;ego &amp;sacute;wiata rozpocz&amp;eogon;li miesi&amp;aogon;c postu, Ramadan. Od &amp;sacute;witu do zmierzchu obowi&amp;aogon;zuje ich &amp;sacute;cis&amp;lstrok;y zakaz picia i jedzenia. Nie wolno te&amp;zdot; pali&amp;cacute; tytoniu ani pozwala&amp;cacute; sobie na uciechy cielesne. Muzu&amp;lstrok;manie wierz&amp;aogon;, &amp;zdot;e post to ochrona przed kar&amp;aogon; Allah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642" y="1052736"/>
            <a:ext cx="4191000" cy="28860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ekai.pl/resize/351x234/zdjecia/Fot._Ranoush_-_flickr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4133974"/>
            <a:ext cx="3267075" cy="2228850"/>
          </a:xfrm>
          <a:prstGeom prst="rect">
            <a:avLst/>
          </a:prstGeom>
          <a:noFill/>
          <a:extLst>
            <a:ext uri="{909E8E84-426E-40DD-AFC4-6F175D3DCCD1}">
              <a14:hiddenFill xmlns:a14="http://schemas.microsoft.com/office/drawing/2010/main">
                <a:solidFill>
                  <a:srgbClr val="FFFFFF"/>
                </a:solidFill>
              </a14:hiddenFill>
            </a:ext>
          </a:extLst>
        </p:spPr>
      </p:pic>
      <p:sp>
        <p:nvSpPr>
          <p:cNvPr id="4" name="Prostokąt 3"/>
          <p:cNvSpPr/>
          <p:nvPr/>
        </p:nvSpPr>
        <p:spPr>
          <a:xfrm>
            <a:off x="395536" y="4141614"/>
            <a:ext cx="4572000" cy="2308324"/>
          </a:xfrm>
          <a:prstGeom prst="rect">
            <a:avLst/>
          </a:prstGeom>
        </p:spPr>
        <p:txBody>
          <a:bodyPr>
            <a:spAutoFit/>
          </a:bodyPr>
          <a:lstStyle/>
          <a:p>
            <a:pPr algn="just"/>
            <a:r>
              <a:rPr lang="pl-PL" sz="2400" dirty="0" smtClean="0"/>
              <a:t>Jego siostra, gdy tylko trochę podrośnie, nosi na włosach specjalną chustkę, zawiązaną tak, że widać jej tylko buzię. No i dla nich obojga dniem świętym nie jest wcale niedziela, tylko piątek. </a:t>
            </a:r>
            <a:endParaRPr lang="pl-PL" sz="2400" dirty="0"/>
          </a:p>
        </p:txBody>
      </p:sp>
    </p:spTree>
    <p:extLst>
      <p:ext uri="{BB962C8B-B14F-4D97-AF65-F5344CB8AC3E}">
        <p14:creationId xmlns:p14="http://schemas.microsoft.com/office/powerpoint/2010/main" val="2673857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Żydzi</a:t>
            </a:r>
            <a:endParaRPr lang="pl-PL" dirty="0"/>
          </a:p>
        </p:txBody>
      </p:sp>
      <p:sp>
        <p:nvSpPr>
          <p:cNvPr id="3" name="Symbol zastępczy zawartości 2"/>
          <p:cNvSpPr>
            <a:spLocks noGrp="1"/>
          </p:cNvSpPr>
          <p:nvPr>
            <p:ph idx="1"/>
          </p:nvPr>
        </p:nvSpPr>
        <p:spPr>
          <a:xfrm>
            <a:off x="2915816" y="1156429"/>
            <a:ext cx="6003900" cy="2776628"/>
          </a:xfrm>
        </p:spPr>
        <p:txBody>
          <a:bodyPr>
            <a:normAutofit/>
          </a:bodyPr>
          <a:lstStyle/>
          <a:p>
            <a:pPr marL="0" indent="0" algn="just">
              <a:buNone/>
            </a:pPr>
            <a:r>
              <a:rPr lang="pl-PL" sz="2400" dirty="0"/>
              <a:t>D</a:t>
            </a:r>
            <a:r>
              <a:rPr lang="pl-PL" sz="2400" dirty="0" smtClean="0"/>
              <a:t>ziecko z rodziny żydowskiej uroczyście obchodzi sobotę, która zaczyna się właściwie... w piątek po zmroku. Zasiada wtedy z rodziną do uroczystej kolacji przy świecach. Wszystko musi być do niej przygotowane znacznie wcześniej, by nic nie zakłócało świętego czasu - ani zajęcia domowe, ani telewizja. </a:t>
            </a:r>
            <a:endParaRPr lang="pl-PL" sz="2400" dirty="0"/>
          </a:p>
        </p:txBody>
      </p:sp>
      <p:pic>
        <p:nvPicPr>
          <p:cNvPr id="2050" name="Picture 2" descr="http://static.flickr.com/56/143961081_8447ab45fd.jpg?v=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4077072"/>
            <a:ext cx="3898404" cy="259633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mp;Zdot;ydzi+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484784"/>
            <a:ext cx="2592288" cy="1935576"/>
          </a:xfrm>
          <a:prstGeom prst="rect">
            <a:avLst/>
          </a:prstGeom>
          <a:noFill/>
          <a:extLst>
            <a:ext uri="{909E8E84-426E-40DD-AFC4-6F175D3DCCD1}">
              <a14:hiddenFill xmlns:a14="http://schemas.microsoft.com/office/drawing/2010/main">
                <a:solidFill>
                  <a:srgbClr val="FFFFFF"/>
                </a:solidFill>
              </a14:hiddenFill>
            </a:ext>
          </a:extLst>
        </p:spPr>
      </p:pic>
      <p:sp>
        <p:nvSpPr>
          <p:cNvPr id="5" name="Prostokąt 4"/>
          <p:cNvSpPr/>
          <p:nvPr/>
        </p:nvSpPr>
        <p:spPr>
          <a:xfrm>
            <a:off x="317972" y="3717032"/>
            <a:ext cx="4572000" cy="3046988"/>
          </a:xfrm>
          <a:prstGeom prst="rect">
            <a:avLst/>
          </a:prstGeom>
        </p:spPr>
        <p:txBody>
          <a:bodyPr>
            <a:spAutoFit/>
          </a:bodyPr>
          <a:lstStyle/>
          <a:p>
            <a:pPr algn="just"/>
            <a:r>
              <a:rPr lang="pl-PL" sz="2400" dirty="0" smtClean="0"/>
              <a:t>Zarówno w sobotę, jak i we wszystkie pozostałe dni tygodnia, musi, tak jak rodzice, przestrzegać pewnych zasad, np. jeść tylko specjalnie przygotowane posiłki (bez wieprzowiny, koniny i mięsa królika). Chłopiec nosi na głowie małą czapeczkę zwaną jarmułką.</a:t>
            </a:r>
            <a:endParaRPr lang="pl-PL" sz="2400" dirty="0"/>
          </a:p>
        </p:txBody>
      </p:sp>
    </p:spTree>
    <p:extLst>
      <p:ext uri="{BB962C8B-B14F-4D97-AF65-F5344CB8AC3E}">
        <p14:creationId xmlns:p14="http://schemas.microsoft.com/office/powerpoint/2010/main" val="1607895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Chrześcijanie</a:t>
            </a:r>
            <a:endParaRPr lang="pl-PL" dirty="0"/>
          </a:p>
        </p:txBody>
      </p:sp>
      <p:sp>
        <p:nvSpPr>
          <p:cNvPr id="3" name="Symbol zastępczy zawartości 2"/>
          <p:cNvSpPr>
            <a:spLocks noGrp="1"/>
          </p:cNvSpPr>
          <p:nvPr>
            <p:ph idx="1"/>
          </p:nvPr>
        </p:nvSpPr>
        <p:spPr>
          <a:xfrm>
            <a:off x="467544" y="1196752"/>
            <a:ext cx="8229600" cy="4525963"/>
          </a:xfrm>
        </p:spPr>
        <p:txBody>
          <a:bodyPr>
            <a:normAutofit/>
          </a:bodyPr>
          <a:lstStyle/>
          <a:p>
            <a:pPr marL="0" indent="0" algn="just">
              <a:buNone/>
            </a:pPr>
            <a:r>
              <a:rPr lang="pl-PL" sz="2400" dirty="0" smtClean="0"/>
              <a:t>Chrześcijanie też różnią się między sobą. I to nie tylko dlatego, że jedni mają jasne, a inni ciemne włosy albo że niektórzy są grubi, inni zaś chudzi. Swoją wiarę wyznają w różny sposób - dlatego mówimy, że są różne wyznania. </a:t>
            </a:r>
          </a:p>
          <a:p>
            <a:pPr marL="0" indent="0" algn="just">
              <a:buNone/>
            </a:pPr>
            <a:r>
              <a:rPr lang="pl-PL" sz="2400" dirty="0" smtClean="0"/>
              <a:t>Są więc katolicy, protestanci (zgromadzeni w wielu różnych Kościołach), prawosławni, a także inne Kościoły nazywane "wschodnimi". Mają różne modlitwy, ich świątynie różnią się między sobą. </a:t>
            </a:r>
            <a:endParaRPr lang="pl-PL" sz="2400" dirty="0"/>
          </a:p>
        </p:txBody>
      </p:sp>
      <p:pic>
        <p:nvPicPr>
          <p:cNvPr id="3074" name="Picture 2" descr="http://www.owp.nazwa.pl/owp/images/stories/chrzescijanstwoCz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3919478"/>
            <a:ext cx="4188916" cy="2798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351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lgn="just">
              <a:buNone/>
            </a:pPr>
            <a:r>
              <a:rPr lang="pl-PL" sz="2400" dirty="0" smtClean="0"/>
              <a:t>Wszystkie te religie i wyznania wyrosły z wiary w tego samego Boga. </a:t>
            </a:r>
          </a:p>
          <a:p>
            <a:pPr marL="0" indent="0" algn="just">
              <a:buNone/>
            </a:pPr>
            <a:r>
              <a:rPr lang="pl-PL" sz="2400" dirty="0" smtClean="0"/>
              <a:t>Dlatego trzy wielkie religie porównuje się do drzewa o mocnym, grubym pniu, z którego wyrastają kolejne gałęzie: </a:t>
            </a:r>
          </a:p>
          <a:p>
            <a:r>
              <a:rPr lang="pl-PL" sz="2400" dirty="0" smtClean="0"/>
              <a:t>judaizm, </a:t>
            </a:r>
          </a:p>
          <a:p>
            <a:r>
              <a:rPr lang="pl-PL" sz="2400" dirty="0"/>
              <a:t>c</a:t>
            </a:r>
            <a:r>
              <a:rPr lang="pl-PL" sz="2400" dirty="0" smtClean="0"/>
              <a:t>hrześcijaństwo,</a:t>
            </a:r>
          </a:p>
          <a:p>
            <a:r>
              <a:rPr lang="pl-PL" sz="2400" dirty="0" smtClean="0"/>
              <a:t>islam.</a:t>
            </a:r>
          </a:p>
          <a:p>
            <a:pPr marL="0" indent="0">
              <a:buNone/>
            </a:pPr>
            <a:endParaRPr lang="pl-PL" dirty="0"/>
          </a:p>
        </p:txBody>
      </p:sp>
      <p:pic>
        <p:nvPicPr>
          <p:cNvPr id="4098" name="Picture 2" descr="http://t3.gstatic.com/images?q=tbn:ANd9GcSq4wudY0-Jm438ZvHr4_oou5wT5tBUt5Q5Eg6Y3A_QBqXkU4jlAcifTkfhZ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3548111"/>
            <a:ext cx="3049513" cy="27407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7108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Boże Narodzenie</a:t>
            </a:r>
            <a:endParaRPr lang="pl-PL" dirty="0"/>
          </a:p>
        </p:txBody>
      </p:sp>
      <p:sp>
        <p:nvSpPr>
          <p:cNvPr id="3" name="Symbol zastępczy zawartości 2"/>
          <p:cNvSpPr>
            <a:spLocks noGrp="1"/>
          </p:cNvSpPr>
          <p:nvPr>
            <p:ph idx="1"/>
          </p:nvPr>
        </p:nvSpPr>
        <p:spPr>
          <a:xfrm>
            <a:off x="467544" y="1052736"/>
            <a:ext cx="8229600" cy="4857403"/>
          </a:xfrm>
        </p:spPr>
        <p:txBody>
          <a:bodyPr>
            <a:noAutofit/>
          </a:bodyPr>
          <a:lstStyle/>
          <a:p>
            <a:pPr marL="0" indent="0" algn="just">
              <a:buNone/>
            </a:pPr>
            <a:r>
              <a:rPr lang="pl-PL" sz="2400" dirty="0" smtClean="0"/>
              <a:t>Wszyscy chrześcijanie uroczyście obchodzą Święta Bożego Narodzenia - pamiątkę przyjścia na świat Jezusa. </a:t>
            </a:r>
          </a:p>
          <a:p>
            <a:pPr marL="0" indent="0" algn="just">
              <a:buNone/>
            </a:pPr>
            <a:r>
              <a:rPr lang="pl-PL" sz="2400" dirty="0" smtClean="0"/>
              <a:t>Urodził się On w mieście Betlejem, około 2 tysiące lat temu. Kiedy dokładnie był dzień Jego urodzin - tego nikt nie wiedział, trzeba więc było wybrać jakąś datę. </a:t>
            </a:r>
          </a:p>
          <a:p>
            <a:pPr marL="0" indent="0" algn="just">
              <a:buNone/>
            </a:pPr>
            <a:r>
              <a:rPr lang="pl-PL" sz="2400" dirty="0" smtClean="0"/>
              <a:t>Wybrano - 25 grudnia. Dlaczego? Bo to pora przesilenia zimowego, najciemniejszy czas w roku, a Jezus, rodząc się, przynosi wierzącym w niego ludziom światło. Inny powód był taki, że w tym dniu wypadało obchodzone przez starożytnych Rzymian święto boga słońca i po prostu zastąpiono je nowym świętem. </a:t>
            </a:r>
          </a:p>
          <a:p>
            <a:pPr marL="0" indent="0" algn="just">
              <a:buNone/>
            </a:pPr>
            <a:r>
              <a:rPr lang="pl-PL" sz="2400" dirty="0" smtClean="0"/>
              <a:t>Może słyszeliście, że niektórzy chrześcijanie - prawosławni i grekokatolicy - obchodzą święta 13 dni później niż katolicy i protestanci? Ale dla nich to także jest 25 grudnia, mają tylko inny od naszego kalendarz. </a:t>
            </a:r>
          </a:p>
        </p:txBody>
      </p:sp>
    </p:spTree>
    <p:extLst>
      <p:ext uri="{BB962C8B-B14F-4D97-AF65-F5344CB8AC3E}">
        <p14:creationId xmlns:p14="http://schemas.microsoft.com/office/powerpoint/2010/main" val="1691993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Boże Narodzenie</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sz="2600" dirty="0" smtClean="0"/>
              <a:t>Dla katolików i protestantów ważny jest czas poprzedzający święta - to Adwent, czas oczekiwania i przygotowywania się do narodzin Jezusa. </a:t>
            </a:r>
          </a:p>
          <a:p>
            <a:pPr marL="0" indent="0" algn="just">
              <a:buNone/>
            </a:pPr>
            <a:r>
              <a:rPr lang="pl-PL" sz="2600" dirty="0" smtClean="0"/>
              <a:t>Katolicy w czas Adwentu chodzą wcześnie rano na specjalne msze, zwane roratami. Niosą do kościoła lampiony, których światło oświetla świątynię - to bardzo ładnie wygląda w ciemny, zimowy poranek. </a:t>
            </a:r>
          </a:p>
          <a:p>
            <a:pPr marL="0" indent="0" algn="just">
              <a:buNone/>
            </a:pPr>
            <a:r>
              <a:rPr lang="pl-PL" sz="2600" dirty="0" smtClean="0"/>
              <a:t>W kościele ewangelickim, jednym z kościołów protestanckich, tradycją jest zapalanie co niedziela jednej dodatkowej świecy w specjalnych wieńcach adwentowych. </a:t>
            </a:r>
          </a:p>
          <a:p>
            <a:pPr marL="0" indent="0" algn="just">
              <a:buNone/>
            </a:pPr>
            <a:r>
              <a:rPr lang="pl-PL" sz="2600" dirty="0" smtClean="0"/>
              <a:t>W prawosławiu i kościele wschodnim obrządku bizantyjsko-ukraińskiego przed świętami przez 40 dni trwa post bożonarodzeniowy. </a:t>
            </a:r>
          </a:p>
          <a:p>
            <a:pPr marL="0" indent="0">
              <a:buNone/>
            </a:pPr>
            <a:endParaRPr lang="pl-PL" dirty="0"/>
          </a:p>
        </p:txBody>
      </p:sp>
    </p:spTree>
    <p:extLst>
      <p:ext uri="{BB962C8B-B14F-4D97-AF65-F5344CB8AC3E}">
        <p14:creationId xmlns:p14="http://schemas.microsoft.com/office/powerpoint/2010/main" val="652654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Boże Narodzenie</a:t>
            </a:r>
            <a:endParaRPr lang="pl-PL" dirty="0"/>
          </a:p>
        </p:txBody>
      </p:sp>
      <p:sp>
        <p:nvSpPr>
          <p:cNvPr id="3" name="Symbol zastępczy zawartości 2"/>
          <p:cNvSpPr>
            <a:spLocks noGrp="1"/>
          </p:cNvSpPr>
          <p:nvPr>
            <p:ph idx="1"/>
          </p:nvPr>
        </p:nvSpPr>
        <p:spPr/>
        <p:txBody>
          <a:bodyPr>
            <a:noAutofit/>
          </a:bodyPr>
          <a:lstStyle/>
          <a:p>
            <a:pPr marL="0" indent="0" algn="just">
              <a:buNone/>
            </a:pPr>
            <a:r>
              <a:rPr lang="pl-PL" sz="2400" dirty="0" smtClean="0"/>
              <a:t>W dzień Wigilii można zjeść tylko trochę, bo jest post ścisły (dopiero wieczorem siada się do uroczystej, sutej, choć bezmięsnej kolacji). Nocą w cerkwiach trwa czuwanie. Nie ma bożonarodzeniowych szopek, jak w katolickich kościołach, ale wystawiona jest pięknie udekorowana ikona z obrazem narodzin Jezusa. W rodzinach prawosławnych bliscy dzielą się - nie cienkim białym opłatkiem jak katolicy - ale małym poświęconym chlebkiem (zwanym prosfora). Protestanci nie łamią się opłatkiem. Najpierw idą na nabożeństwo, a potem wracają do domów na wigilijną kolację. We wszystkich domach - protestanckich, katolickich i prawosławnych Święta Bożego Narodzenia są bardzo radosne - śpiewa się kolędy i składa życzenia.</a:t>
            </a:r>
            <a:endParaRPr lang="pl-PL" sz="2400" dirty="0"/>
          </a:p>
        </p:txBody>
      </p:sp>
    </p:spTree>
    <p:extLst>
      <p:ext uri="{BB962C8B-B14F-4D97-AF65-F5344CB8AC3E}">
        <p14:creationId xmlns:p14="http://schemas.microsoft.com/office/powerpoint/2010/main" val="1410564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1486</Words>
  <Application>Microsoft Office PowerPoint</Application>
  <PresentationFormat>Pokaz na ekranie (4:3)</PresentationFormat>
  <Paragraphs>60</Paragraphs>
  <Slides>18</Slides>
  <Notes>0</Notes>
  <HiddenSlides>0</HiddenSlides>
  <MMClips>0</MMClips>
  <ScaleCrop>false</ScaleCrop>
  <HeadingPairs>
    <vt:vector size="4" baseType="variant">
      <vt:variant>
        <vt:lpstr>Motyw</vt:lpstr>
      </vt:variant>
      <vt:variant>
        <vt:i4>1</vt:i4>
      </vt:variant>
      <vt:variant>
        <vt:lpstr>Tytuły slajdów</vt:lpstr>
      </vt:variant>
      <vt:variant>
        <vt:i4>18</vt:i4>
      </vt:variant>
    </vt:vector>
  </HeadingPairs>
  <TitlesOfParts>
    <vt:vector size="19" baseType="lpstr">
      <vt:lpstr>Motyw pakietu Office</vt:lpstr>
      <vt:lpstr>Święta w różnych religiach</vt:lpstr>
      <vt:lpstr>Różne religie</vt:lpstr>
      <vt:lpstr>Muzułmanie</vt:lpstr>
      <vt:lpstr>Żydzi</vt:lpstr>
      <vt:lpstr>Chrześcijanie</vt:lpstr>
      <vt:lpstr>Prezentacja programu PowerPoint</vt:lpstr>
      <vt:lpstr>Boże Narodzenie</vt:lpstr>
      <vt:lpstr>Boże Narodzenie</vt:lpstr>
      <vt:lpstr>Boże Narodzenie</vt:lpstr>
      <vt:lpstr>Prezentacja programu PowerPoint</vt:lpstr>
      <vt:lpstr>Chanukka</vt:lpstr>
      <vt:lpstr>Chanukka</vt:lpstr>
      <vt:lpstr>Chanukka</vt:lpstr>
      <vt:lpstr>Koniec Ramadanu (Aid al-Fitr)</vt:lpstr>
      <vt:lpstr>Koniec Ramadanu (Aid al-Fitr)</vt:lpstr>
      <vt:lpstr>Koniec Ramadanu (Aid al-Fitr)</vt:lpstr>
      <vt:lpstr>Święta w innych religiach</vt:lpstr>
      <vt:lpstr>Niezależnie od religii</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Święta w różnych religiach</dc:title>
  <dc:creator>Kowalski Ryszard</dc:creator>
  <cp:lastModifiedBy>Józef D</cp:lastModifiedBy>
  <cp:revision>13</cp:revision>
  <dcterms:created xsi:type="dcterms:W3CDTF">2012-12-19T21:37:39Z</dcterms:created>
  <dcterms:modified xsi:type="dcterms:W3CDTF">2020-03-16T17:19:44Z</dcterms:modified>
</cp:coreProperties>
</file>